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261" r:id="rId6"/>
    <p:sldId id="327" r:id="rId7"/>
    <p:sldId id="329" r:id="rId8"/>
    <p:sldId id="361" r:id="rId9"/>
    <p:sldId id="331" r:id="rId10"/>
    <p:sldId id="333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6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96" r:id="rId36"/>
    <p:sldId id="288" r:id="rId37"/>
    <p:sldId id="289" r:id="rId38"/>
    <p:sldId id="290" r:id="rId39"/>
    <p:sldId id="291" r:id="rId40"/>
    <p:sldId id="360" r:id="rId41"/>
    <p:sldId id="309" r:id="rId42"/>
    <p:sldId id="351" r:id="rId43"/>
    <p:sldId id="352" r:id="rId44"/>
    <p:sldId id="355" r:id="rId45"/>
    <p:sldId id="353" r:id="rId46"/>
    <p:sldId id="354" r:id="rId47"/>
    <p:sldId id="356" r:id="rId48"/>
    <p:sldId id="357" r:id="rId49"/>
    <p:sldId id="358" r:id="rId50"/>
    <p:sldId id="359" r:id="rId51"/>
    <p:sldId id="350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37" r:id="rId61"/>
    <p:sldId id="338" r:id="rId62"/>
    <p:sldId id="313" r:id="rId63"/>
    <p:sldId id="314" r:id="rId64"/>
    <p:sldId id="315" r:id="rId65"/>
    <p:sldId id="317" r:id="rId66"/>
    <p:sldId id="318" r:id="rId67"/>
    <p:sldId id="319" r:id="rId68"/>
    <p:sldId id="320" r:id="rId69"/>
    <p:sldId id="316" r:id="rId70"/>
    <p:sldId id="310" r:id="rId71"/>
    <p:sldId id="311" r:id="rId72"/>
    <p:sldId id="312" r:id="rId73"/>
    <p:sldId id="347" r:id="rId74"/>
    <p:sldId id="348" r:id="rId75"/>
    <p:sldId id="349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ABF45-8907-4637-9506-F41930605493}" type="datetimeFigureOut">
              <a:rPr lang="en-US" smtClean="0"/>
              <a:t>2/27/2016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CA048-CDA8-4957-9633-EADC85806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9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2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20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47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26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01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24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8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2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27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29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19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6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8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09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34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1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1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30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39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0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4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5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6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7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8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13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3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8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 what’s next?  There is a renaissance in hardware happening right now.  Some people are calling it the hardware revolution.  This revolution is really a convergence of several major trends happening in the space.  And the end result is that it’s becoming easier and more economically viable for people to build things with hardware.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hacker/maker movement has made hardware cool again.  Hacklabs and makerspaces are springing up all over the world.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Arduino, raspberry pi, AVR, beaglebone have all emerged as easy entry point development platforms for people that aren’t EE’s but know how to code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3D printers and scanners have become a mass market product that allows people to imagine something and have a physical model within hours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Crowdfunding lets people guage market demand at the concept phase.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Specialized ems companies have sprung up all over the place that do quick turn prototyping.  So now people can iterate on hardware products similarly to how they do with software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barriers have come down for an individual or small company to get access to cheap, reliable volume production in China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IOT is driving a ton of new product ideas that are all hardware dependent.  And analysts are predicting that it will be a massive market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of the major semi companies are jumping on the bandwagon.  both Intel and TI announced major development efforts with Arduino.  2 years ago folks would have said that’s impossible.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capital is coming into the space through incubators, accelerators and VCs will follow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where I sit this all ads up to a big opportunity for supplyframe.  There seem to be major parallels to how opens source drove a major wave in software.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rostile" charset="0"/>
                <a:ea typeface="ＭＳ Ｐゴシック" charset="0"/>
              </a:defRPr>
            </a:lvl9pPr>
          </a:lstStyle>
          <a:p>
            <a:fld id="{81574CC8-1A83-1C44-8B09-23C84766EF8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4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5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08A7C6C-0F39-4D70-8E8D-FE5B9C95FA73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9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6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2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E59FD0C-5451-4CA0-86AF-E70AE3279989}" type="datetimeFigureOut">
              <a:rPr lang="en-US" smtClean="0">
                <a:solidFill>
                  <a:srgbClr val="696464"/>
                </a:solidFill>
              </a:rPr>
              <a:pPr/>
              <a:t>2/27/2016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96464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4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chnolomaniac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mailto:mb@supplyfram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Design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561" y="4397998"/>
            <a:ext cx="7891272" cy="10698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27" y="1033128"/>
            <a:ext cx="6420746" cy="47917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226" y="2304554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Building a PCB 101</a:t>
            </a:r>
            <a:br>
              <a:rPr lang="en-US" dirty="0"/>
            </a:br>
            <a:r>
              <a:rPr lang="en-US" sz="1600" dirty="0"/>
              <a:t>Ok…Maybe 201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6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886" y="1895348"/>
            <a:ext cx="10058400" cy="1609344"/>
          </a:xfrm>
        </p:spPr>
        <p:txBody>
          <a:bodyPr/>
          <a:lstStyle/>
          <a:p>
            <a:r>
              <a:rPr lang="en-US" dirty="0"/>
              <a:t>Level Set - What is a PCB?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409886" y="2538580"/>
            <a:ext cx="8110200" cy="116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 means to connect electrical components together in meaningful ways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6" y="3353434"/>
            <a:ext cx="4150068" cy="30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41354"/>
            <a:ext cx="12192000" cy="10762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Pre-clad Copper Circuit Board Panel</a:t>
            </a:r>
          </a:p>
        </p:txBody>
      </p:sp>
      <p:sp>
        <p:nvSpPr>
          <p:cNvPr id="2" name="Rectangle 1"/>
          <p:cNvSpPr/>
          <p:nvPr/>
        </p:nvSpPr>
        <p:spPr>
          <a:xfrm>
            <a:off x="4131069" y="5394849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r>
              <a:rPr lang="en-US" sz="1200" i="1" dirty="0"/>
              <a:t>Figure 2. Unused </a:t>
            </a:r>
            <a:r>
              <a:rPr lang="en-US" sz="1200" i="1" dirty="0" err="1"/>
              <a:t>preclad</a:t>
            </a:r>
            <a:r>
              <a:rPr lang="en-US" sz="1200" i="1" dirty="0"/>
              <a:t> copper circuit board material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63" y="1926454"/>
            <a:ext cx="6915273" cy="3701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53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2054" y="5691344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r>
              <a:rPr lang="en-US" sz="1200" i="1" dirty="0"/>
              <a:t>Figure 3. Circuit routed from </a:t>
            </a:r>
            <a:r>
              <a:rPr lang="en-US" sz="1200" i="1" dirty="0" err="1"/>
              <a:t>preclad</a:t>
            </a:r>
            <a:r>
              <a:rPr lang="en-US" sz="1200" i="1" dirty="0"/>
              <a:t> PCB material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54" y="1746563"/>
            <a:ext cx="5943600" cy="425640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012054" y="538125"/>
            <a:ext cx="12192000" cy="107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Routed Boards</a:t>
            </a:r>
          </a:p>
          <a:p>
            <a:r>
              <a:rPr lang="en-US" sz="2100" dirty="0">
                <a:solidFill>
                  <a:schemeClr val="tx1"/>
                </a:solidFill>
              </a:rPr>
              <a:t>No Components, No Mask (i.e. the green stuff)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1023" y="991577"/>
            <a:ext cx="4256406" cy="3192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00" y="3740520"/>
            <a:ext cx="3067917" cy="2851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41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212140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Basic PCB Terminology</a:t>
            </a:r>
          </a:p>
        </p:txBody>
      </p:sp>
      <p:pic>
        <p:nvPicPr>
          <p:cNvPr id="2050" name="Picture 2" descr="http://medinaexteriors.com/wp-content/uploads/2015/02/terminolo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8" y="4267201"/>
            <a:ext cx="2931752" cy="22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8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33172" y="0"/>
            <a:ext cx="12192000" cy="1076250"/>
          </a:xfrm>
        </p:spPr>
        <p:txBody>
          <a:bodyPr/>
          <a:lstStyle/>
          <a:p>
            <a:r>
              <a:rPr lang="en-US" dirty="0"/>
              <a:t>`</a:t>
            </a:r>
          </a:p>
        </p:txBody>
      </p:sp>
      <p:pic>
        <p:nvPicPr>
          <p:cNvPr id="10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24" y="1559057"/>
            <a:ext cx="8480948" cy="41656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00924" y="57246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4. Some standard PCB objects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0"/>
            <a:ext cx="12192000" cy="1076250"/>
          </a:xfrm>
          <a:prstGeom prst="rect">
            <a:avLst/>
          </a:prstGeom>
          <a:noFill/>
          <a:ln w="0">
            <a:solidFill>
              <a:schemeClr val="tx1">
                <a:alpha val="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269" tIns="45635" rIns="356935" bIns="45635" numCol="1" anchor="ctr" anchorCtr="0" compatLnSpc="1">
            <a:prstTxWarp prst="textNoShape">
              <a:avLst/>
            </a:prstTxWarp>
          </a:bodyPr>
          <a:lstStyle>
            <a:lvl1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lang="en-US" sz="2700" b="1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1pPr>
            <a:lvl2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r" defTabSz="45396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46169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892337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38504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784673" algn="ctr" defTabSz="455464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3E444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Some basic PCB terminology</a:t>
            </a:r>
          </a:p>
        </p:txBody>
      </p:sp>
    </p:spTree>
    <p:extLst>
      <p:ext uri="{BB962C8B-B14F-4D97-AF65-F5344CB8AC3E}">
        <p14:creationId xmlns:p14="http://schemas.microsoft.com/office/powerpoint/2010/main" val="169451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20" y="2592464"/>
            <a:ext cx="10058400" cy="1609344"/>
          </a:xfrm>
        </p:spPr>
        <p:txBody>
          <a:bodyPr/>
          <a:lstStyle/>
          <a:p>
            <a:r>
              <a:rPr lang="en-US" dirty="0"/>
              <a:t>Components / Parts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780" y="3914880"/>
            <a:ext cx="4385696" cy="27260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440" y="2993673"/>
            <a:ext cx="3191452" cy="1402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://photo.hanyu.iciba.com/upload/encyclopedia_2/29/11/bk_291107df77d226975f2bbf5cded6297a_dGQS9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12" y="609601"/>
            <a:ext cx="2060055" cy="25475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68683" y="845633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Various Types of Component Packages</a:t>
            </a:r>
            <a:br>
              <a:rPr lang="en-US" sz="4000" dirty="0"/>
            </a:b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79291" y="5315394"/>
            <a:ext cx="268855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5.</a:t>
            </a:r>
            <a:r>
              <a:rPr kumimoji="0" lang="en-US" altLang="en-US" sz="9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 All the same part, different “packaging”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91" y="2299045"/>
            <a:ext cx="6896053" cy="2929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52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6028" y="21494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Lands, Pads, Leads, Pins (?)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622615" y="2954104"/>
            <a:ext cx="10058400" cy="2221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PTH – Plated Thru Hole</a:t>
            </a:r>
            <a:br>
              <a:rPr lang="en-US" dirty="0"/>
            </a:b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 – Thru Hole</a:t>
            </a:r>
            <a:br>
              <a:rPr lang="en-US" dirty="0"/>
            </a:b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SMT / SMD – Surface Mount Technology / Device</a:t>
            </a:r>
          </a:p>
        </p:txBody>
      </p:sp>
    </p:spTree>
    <p:extLst>
      <p:ext uri="{BB962C8B-B14F-4D97-AF65-F5344CB8AC3E}">
        <p14:creationId xmlns:p14="http://schemas.microsoft.com/office/powerpoint/2010/main" val="102946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62151" y="124287"/>
            <a:ext cx="12192000" cy="1076250"/>
          </a:xfrm>
        </p:spPr>
        <p:txBody>
          <a:bodyPr>
            <a:normAutofit/>
          </a:bodyPr>
          <a:lstStyle/>
          <a:p>
            <a:r>
              <a:rPr lang="en-US" sz="4000" dirty="0"/>
              <a:t>   Component Pins on Pads / Lands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55393" y="5532745"/>
            <a:ext cx="541686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/>
              <a:t>Figure 6. Component pins (gullwing leads) resting on surface mount pads on the top layer of a PCB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93" y="1530898"/>
            <a:ext cx="7756913" cy="38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7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390828" y="1757941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@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technolomaniac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 err="1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github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: 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sfgit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hackaday.io/matt</a:t>
            </a:r>
          </a:p>
          <a:p>
            <a:pPr>
              <a:lnSpc>
                <a:spcPct val="120000"/>
              </a:lnSpc>
            </a:pP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Email: 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  <a:hlinkClick r:id="rId3"/>
              </a:rPr>
              <a:t>technolomaniac@gmail.com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  <a:hlinkClick r:id="rId4"/>
              </a:rPr>
              <a:t>mb@supplyframe.com</a:t>
            </a:r>
            <a:endParaRPr lang="en-US" sz="2200" dirty="0">
              <a:solidFill>
                <a:schemeClr val="tx1">
                  <a:lumMod val="7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7915" y="523784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Who I am</a:t>
            </a:r>
          </a:p>
        </p:txBody>
      </p:sp>
    </p:spTree>
    <p:extLst>
      <p:ext uri="{BB962C8B-B14F-4D97-AF65-F5344CB8AC3E}">
        <p14:creationId xmlns:p14="http://schemas.microsoft.com/office/powerpoint/2010/main" val="1580573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64" y="1414549"/>
            <a:ext cx="8940447" cy="39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0164" y="5419928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7. Thru-hole pad with annular rings take solder on the top and bottom layers and a plated hole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Plated Thru Hole Pad</a:t>
            </a:r>
          </a:p>
        </p:txBody>
      </p:sp>
    </p:spTree>
    <p:extLst>
      <p:ext uri="{BB962C8B-B14F-4D97-AF65-F5344CB8AC3E}">
        <p14:creationId xmlns:p14="http://schemas.microsoft.com/office/powerpoint/2010/main" val="231024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185" y="292969"/>
            <a:ext cx="12192000" cy="1076250"/>
          </a:xfrm>
        </p:spPr>
        <p:txBody>
          <a:bodyPr>
            <a:normAutofit/>
          </a:bodyPr>
          <a:lstStyle/>
          <a:p>
            <a:r>
              <a:rPr lang="en-US" sz="4000" dirty="0"/>
              <a:t> Cross Section of a PCB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00" y="5393283"/>
            <a:ext cx="264046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7. Cross</a:t>
            </a:r>
            <a:r>
              <a:rPr kumimoji="0" lang="en-US" altLang="en-US" sz="9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section of a printed circuit 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55938"/>
            <a:ext cx="9948246" cy="38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96797" y="5482072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8. </a:t>
            </a:r>
            <a:r>
              <a:rPr lang="en-US" sz="900" dirty="0"/>
              <a:t>Component pins make contact with slightly larger pads on the top layer of the PCB board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75" y="1585700"/>
            <a:ext cx="8326494" cy="38963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064" y="0"/>
            <a:ext cx="10773141" cy="1609344"/>
          </a:xfrm>
        </p:spPr>
        <p:txBody>
          <a:bodyPr/>
          <a:lstStyle/>
          <a:p>
            <a:r>
              <a:rPr lang="en-US" dirty="0"/>
              <a:t>Pins on pads of a PCB footprint</a:t>
            </a:r>
          </a:p>
        </p:txBody>
      </p:sp>
    </p:spTree>
    <p:extLst>
      <p:ext uri="{BB962C8B-B14F-4D97-AF65-F5344CB8AC3E}">
        <p14:creationId xmlns:p14="http://schemas.microsoft.com/office/powerpoint/2010/main" val="123689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6030" y="232894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Layers</a:t>
            </a:r>
            <a:br>
              <a:rPr lang="en-US" dirty="0"/>
            </a:br>
            <a:r>
              <a:rPr lang="en-US" sz="2400" dirty="0"/>
              <a:t>Signals, Routing, Stack-Ups</a:t>
            </a:r>
          </a:p>
        </p:txBody>
      </p:sp>
    </p:spTree>
    <p:extLst>
      <p:ext uri="{BB962C8B-B14F-4D97-AF65-F5344CB8AC3E}">
        <p14:creationId xmlns:p14="http://schemas.microsoft.com/office/powerpoint/2010/main" val="219384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25776" y="5384418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9.  Signal layer with tracks and </a:t>
            </a:r>
            <a:r>
              <a:rPr lang="en-US" altLang="en-US" sz="900" i="1" dirty="0" err="1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vias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76" y="1757259"/>
            <a:ext cx="8711883" cy="36271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328" y="302558"/>
            <a:ext cx="10058400" cy="1609344"/>
          </a:xfrm>
        </p:spPr>
        <p:txBody>
          <a:bodyPr>
            <a:normAutofit/>
          </a:bodyPr>
          <a:lstStyle/>
          <a:p>
            <a:r>
              <a:rPr lang="en-US" sz="3600" dirty="0"/>
              <a:t>PCB Signal / Routing Layer</a:t>
            </a:r>
          </a:p>
        </p:txBody>
      </p:sp>
    </p:spTree>
    <p:extLst>
      <p:ext uri="{BB962C8B-B14F-4D97-AF65-F5344CB8AC3E}">
        <p14:creationId xmlns:p14="http://schemas.microsoft.com/office/powerpoint/2010/main" val="1530716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4136" y="2331187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Cores, Common Stack-Ups, Multilayer PCBs</a:t>
            </a:r>
          </a:p>
        </p:txBody>
      </p:sp>
    </p:spTree>
    <p:extLst>
      <p:ext uri="{BB962C8B-B14F-4D97-AF65-F5344CB8AC3E}">
        <p14:creationId xmlns:p14="http://schemas.microsoft.com/office/powerpoint/2010/main" val="78516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66343" y="5286750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10.  Layer by layer view of a printed circuit board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43" y="2035261"/>
            <a:ext cx="9454621" cy="32141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 by Layer 4-Layer PCB</a:t>
            </a:r>
          </a:p>
        </p:txBody>
      </p:sp>
    </p:spTree>
    <p:extLst>
      <p:ext uri="{BB962C8B-B14F-4D97-AF65-F5344CB8AC3E}">
        <p14:creationId xmlns:p14="http://schemas.microsoft.com/office/powerpoint/2010/main" val="3411427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49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42" y="1596362"/>
            <a:ext cx="8102962" cy="236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18004" y="6268304"/>
            <a:ext cx="39061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11. Layer stackup</a:t>
            </a:r>
            <a:r>
              <a:rPr kumimoji="0" lang="en-US" altLang="en-US" sz="9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of a typical 4 layer 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2" y="3808224"/>
            <a:ext cx="8102961" cy="22378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Layer </a:t>
            </a:r>
            <a:r>
              <a:rPr lang="en-US" dirty="0" err="1"/>
              <a:t>Stackup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1918"/>
            <a:ext cx="1112772" cy="1112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82200" y="4781550"/>
            <a:ext cx="183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*More common</a:t>
            </a:r>
          </a:p>
        </p:txBody>
      </p:sp>
    </p:spTree>
    <p:extLst>
      <p:ext uri="{BB962C8B-B14F-4D97-AF65-F5344CB8AC3E}">
        <p14:creationId xmlns:p14="http://schemas.microsoft.com/office/powerpoint/2010/main" val="3770596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296" y="2595276"/>
            <a:ext cx="10058400" cy="1609344"/>
          </a:xfrm>
        </p:spPr>
        <p:txBody>
          <a:bodyPr/>
          <a:lstStyle/>
          <a:p>
            <a:pPr algn="ctr"/>
            <a:r>
              <a:rPr lang="en-US" dirty="0" err="1"/>
              <a:t>Soldermask</a:t>
            </a:r>
            <a:r>
              <a:rPr lang="en-US" dirty="0"/>
              <a:t> / Solder Resist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89" y="266421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728" y="4807369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12. PCB Soldermask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130" y="547607"/>
            <a:ext cx="10058400" cy="1609344"/>
          </a:xfrm>
        </p:spPr>
        <p:txBody>
          <a:bodyPr>
            <a:normAutofit/>
          </a:bodyPr>
          <a:lstStyle/>
          <a:p>
            <a:r>
              <a:rPr lang="en-US" sz="4000" dirty="0"/>
              <a:t>PCB </a:t>
            </a:r>
            <a:r>
              <a:rPr lang="en-US" sz="4000" dirty="0" err="1"/>
              <a:t>Soldermask</a:t>
            </a:r>
            <a:r>
              <a:rPr lang="en-US" sz="4000" dirty="0"/>
              <a:t> (colors may vary)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8" y="1899822"/>
            <a:ext cx="10769016" cy="2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390828" y="2162643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Electrical Engineer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cs typeface="Arial Black"/>
              </a:rPr>
              <a:t>Embedded SW Developer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Arial Black"/>
                <a:cs typeface="Arial Black"/>
              </a:rPr>
              <a:t>Radio / Wireless Junkie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2"/>
                </a:solidFill>
                <a:latin typeface="Arial Black"/>
                <a:cs typeface="Arial Black"/>
              </a:rPr>
              <a:t>Product Architect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Teacher / Author / Mentor</a:t>
            </a:r>
          </a:p>
          <a:p>
            <a:pPr>
              <a:lnSpc>
                <a:spcPct val="120000"/>
              </a:lnSpc>
            </a:pPr>
            <a:r>
              <a:rPr lang="en-US" sz="2200" i="1" dirty="0">
                <a:solidFill>
                  <a:schemeClr val="tx2"/>
                </a:solidFill>
                <a:latin typeface="Arial Black"/>
                <a:cs typeface="Arial Black"/>
              </a:rPr>
              <a:t>Creating Opportunity Thru Technology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…I build stuff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33628" y="100050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I self-identify?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5" y="319379"/>
            <a:ext cx="1221853" cy="12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2358" y="2683065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Solder Paste &amp; Paste Mask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7" y="204811"/>
            <a:ext cx="998642" cy="909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7" y="5860849"/>
            <a:ext cx="998642" cy="9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77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88241" y="5362113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13. PCB Solder Paste Stencil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82912" y="555676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PCB Solder Paste Stencil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0" y="1936604"/>
            <a:ext cx="5474258" cy="3425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6" y="1936604"/>
            <a:ext cx="4426265" cy="3425509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44292" y="5362113"/>
            <a:ext cx="5953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i="1" dirty="0">
                <a:solidFill>
                  <a:srgbClr val="40404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12. PCB File Paste Mask and Bottom Copper Layers</a:t>
            </a:r>
            <a:endParaRPr lang="en-US" altLang="en-US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117611"/>
            <a:ext cx="725748" cy="7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8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8624" y="2269043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Silkscreen</a:t>
            </a:r>
            <a:br>
              <a:rPr lang="en-US" dirty="0"/>
            </a:br>
            <a:r>
              <a:rPr lang="en-US" sz="2000" dirty="0"/>
              <a:t>(…And you thought they wouldn’t see)</a:t>
            </a:r>
          </a:p>
        </p:txBody>
      </p:sp>
    </p:spTree>
    <p:extLst>
      <p:ext uri="{BB962C8B-B14F-4D97-AF65-F5344CB8AC3E}">
        <p14:creationId xmlns:p14="http://schemas.microsoft.com/office/powerpoint/2010/main" val="61188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14" y="2701730"/>
            <a:ext cx="5013365" cy="202205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46" y="1814444"/>
            <a:ext cx="4774237" cy="38197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9747" y="839738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PCB Silkscreen</a:t>
            </a:r>
            <a:br>
              <a:rPr lang="en-US" dirty="0"/>
            </a:br>
            <a:r>
              <a:rPr lang="en-US" sz="3600" dirty="0"/>
              <a:t>Designators, notations are good</a:t>
            </a:r>
            <a:br>
              <a:rPr lang="en-US" sz="3600" dirty="0"/>
            </a:br>
            <a:r>
              <a:rPr lang="en-US" sz="3600" dirty="0"/>
              <a:t>Part numbers, values, etc. are not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" y="5634182"/>
            <a:ext cx="1050461" cy="9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63805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Essentials of Manufacturing</a:t>
            </a:r>
            <a:br>
              <a:rPr lang="en-US" dirty="0"/>
            </a:br>
            <a:r>
              <a:rPr lang="en-US" dirty="0"/>
              <a:t>Fabrication &amp; Assembly Basics</a:t>
            </a:r>
          </a:p>
        </p:txBody>
      </p:sp>
    </p:spTree>
    <p:extLst>
      <p:ext uri="{BB962C8B-B14F-4D97-AF65-F5344CB8AC3E}">
        <p14:creationId xmlns:p14="http://schemas.microsoft.com/office/powerpoint/2010/main" val="302691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2532"/>
            <a:ext cx="12192000" cy="1076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Fabrication of the Bare Board</a:t>
            </a:r>
          </a:p>
        </p:txBody>
      </p:sp>
      <p:pic>
        <p:nvPicPr>
          <p:cNvPr id="2050" name="Picture 2" descr="http://www.pcb.co.uk/assets/PCB%20Manufacture/PCB%20Pa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8782"/>
            <a:ext cx="7411916" cy="53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870" y="163991"/>
            <a:ext cx="497082" cy="4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4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215" y="2064857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Assembly, Pick and Place, Reflow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19" y="4610256"/>
            <a:ext cx="209579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4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42873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851446"/>
            <a:ext cx="9632273" cy="36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9848" y="54814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18. Reflow process flow or one and two-sided boards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6784" y="457200"/>
            <a:ext cx="10058400" cy="1609344"/>
          </a:xfrm>
        </p:spPr>
        <p:txBody>
          <a:bodyPr/>
          <a:lstStyle/>
          <a:p>
            <a:r>
              <a:rPr lang="en-US" dirty="0"/>
              <a:t>Production Soldering - Reflow</a:t>
            </a:r>
          </a:p>
        </p:txBody>
      </p:sp>
    </p:spTree>
    <p:extLst>
      <p:ext uri="{BB962C8B-B14F-4D97-AF65-F5344CB8AC3E}">
        <p14:creationId xmlns:p14="http://schemas.microsoft.com/office/powerpoint/2010/main" val="3705220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0767" y="220690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Wave Soldering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89" y="266421"/>
            <a:ext cx="511032" cy="527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" y="257184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92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42873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72358" y="1216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58" y="1673440"/>
            <a:ext cx="10635448" cy="30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72358" y="47474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19. Wave soldering process passes board over a wave of molten solder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Soldering - Wave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32" y="6159221"/>
            <a:ext cx="511032" cy="5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15115" y="2133128"/>
            <a:ext cx="9144000" cy="1522493"/>
          </a:xfrm>
          <a:prstGeom prst="rect">
            <a:avLst/>
          </a:prstGeom>
        </p:spPr>
        <p:txBody>
          <a:bodyPr lIns="91309" tIns="45655" rIns="91309" bIns="45655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Radios / RF Transceivers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Sensors &amp; Control Stuff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Connected Hardware, Software, &amp; Services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Industrial Control Equipment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Electronics Design Software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AI / Machine Intelligence for Connected Devices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latin typeface="Arial Black"/>
                <a:cs typeface="Arial Black"/>
              </a:rPr>
              <a:t>Modular Electronics / Development Hardware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915" y="967667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What I build…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82" y="388949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84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 design workflow </a:t>
            </a:r>
            <a:r>
              <a:rPr lang="en-US" sz="2800" dirty="0"/>
              <a:t>(again)</a:t>
            </a:r>
          </a:p>
        </p:txBody>
      </p:sp>
      <p:sp>
        <p:nvSpPr>
          <p:cNvPr id="4" name="Round Single Corner Rectangle 3"/>
          <p:cNvSpPr/>
          <p:nvPr/>
        </p:nvSpPr>
        <p:spPr>
          <a:xfrm>
            <a:off x="2246312" y="2383848"/>
            <a:ext cx="3048000" cy="838200"/>
          </a:xfrm>
          <a:prstGeom prst="round1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prstClr val="white"/>
                </a:solidFill>
                <a:latin typeface="Century Gothic" panose="020B0502020202020204"/>
              </a:rPr>
              <a:t>Conceptualization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2246312" y="3190875"/>
            <a:ext cx="3048000" cy="838200"/>
          </a:xfrm>
          <a:prstGeom prst="round1Rect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Schematic Capture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2252518" y="3932094"/>
            <a:ext cx="3048000" cy="838200"/>
          </a:xfrm>
          <a:prstGeom prst="round1Rect">
            <a:avLst/>
          </a:prstGeom>
          <a:solidFill>
            <a:srgbClr val="5DCEAF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PCB Layout</a:t>
            </a:r>
          </a:p>
        </p:txBody>
      </p:sp>
      <p:sp>
        <p:nvSpPr>
          <p:cNvPr id="7" name="Round Single Corner Rectangle 6"/>
          <p:cNvSpPr/>
          <p:nvPr/>
        </p:nvSpPr>
        <p:spPr>
          <a:xfrm>
            <a:off x="2252518" y="4707949"/>
            <a:ext cx="3048000" cy="838200"/>
          </a:xfrm>
          <a:prstGeom prst="round1Rect">
            <a:avLst/>
          </a:prstGeom>
          <a:solidFill>
            <a:srgbClr val="FF8021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Computer Aided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Manfuacturing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320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261" y="691587"/>
            <a:ext cx="8595360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circuit design workflow</a:t>
            </a:r>
            <a:br>
              <a:rPr lang="en-US" dirty="0"/>
            </a:br>
            <a:r>
              <a:rPr lang="en-US" sz="3600" dirty="0"/>
              <a:t>STEP ONE:  CONCEPTUALIZATION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  <p:pic>
        <p:nvPicPr>
          <p:cNvPr id="1026" name="Picture 2" descr="https://www.adafruit.com/images/1200x900/2124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24" y="1753105"/>
            <a:ext cx="2006221" cy="15046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nootlab.com/731-2437-thickbox/capteur-digital-de-luminosite-lux-lumiere-a-base-de-tsl2561-f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5" y="3951857"/>
            <a:ext cx="1484438" cy="148443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adafruit.com/images/1200x900/1904-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31" y="5165847"/>
            <a:ext cx="1739952" cy="13049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earn.adafruit.com/system/assets/assets/000/011/716/medium800/trinket_beeper.jpg?138205099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62" y="2190754"/>
            <a:ext cx="1782697" cy="12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eeedstudio.com/blog/wp-content/uploads/2013/03/grove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54" y="4761646"/>
            <a:ext cx="2099711" cy="17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juliofajardo.info/wp-content/uploads/2011/06/GPS-MiniMo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621" y="2765885"/>
            <a:ext cx="1592529" cy="15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sparkfun.com/assets/parts/9/4/5/4/12708-0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65" y="1728365"/>
            <a:ext cx="1265362" cy="1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canadarobotix.com/image/cache/data/products/200/293-1-800x80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427" y="3906933"/>
            <a:ext cx="2563878" cy="25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6016" y="2190754"/>
            <a:ext cx="3628640" cy="27427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848589" y="3946138"/>
            <a:ext cx="3276612" cy="243941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02942" y="357680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NRF24L01</a:t>
            </a:r>
          </a:p>
        </p:txBody>
      </p:sp>
      <p:sp>
        <p:nvSpPr>
          <p:cNvPr id="8" name="Rectangle 7"/>
          <p:cNvSpPr/>
          <p:nvPr/>
        </p:nvSpPr>
        <p:spPr>
          <a:xfrm>
            <a:off x="7102942" y="3576805"/>
            <a:ext cx="1237840" cy="369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40781" y="3946138"/>
            <a:ext cx="184094" cy="235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8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5274"/>
            <a:ext cx="4610100" cy="6189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6" descr="http://www.canadarobotix.com/image/cache/data/products/200/293-1-800x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364" y="750374"/>
            <a:ext cx="2563878" cy="25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8299526" y="789579"/>
            <a:ext cx="3276612" cy="243941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3879" y="42024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NRF24L01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3879" y="420246"/>
            <a:ext cx="1237840" cy="369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791718" y="789579"/>
            <a:ext cx="184094" cy="235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22" y="2859849"/>
            <a:ext cx="3321746" cy="19600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244" y="3644379"/>
            <a:ext cx="2438805" cy="24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5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henzhen-buy.com/images/e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2" y="248438"/>
            <a:ext cx="4572000" cy="33337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adafruit.com/images/970x728/2471-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0" y="466725"/>
            <a:ext cx="2145876" cy="16105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0.wp.com/digitaljunky.io/wp-content/uploads/2015/09/esp8266_wi-fi_modu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77" y="3457575"/>
            <a:ext cx="3250695" cy="32053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0" y="2410203"/>
            <a:ext cx="5618380" cy="4252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746" y="372263"/>
            <a:ext cx="354733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93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180012" y="2743200"/>
            <a:ext cx="1981200" cy="1676400"/>
          </a:xfrm>
          <a:prstGeom prst="roundRect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Intelligence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20349" y="4075545"/>
            <a:ext cx="1981200" cy="1676400"/>
          </a:xfrm>
          <a:prstGeom prst="roundRect">
            <a:avLst/>
          </a:prstGeom>
          <a:solidFill>
            <a:srgbClr val="FF8021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Sensing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20079" y="1902691"/>
            <a:ext cx="1981200" cy="1676400"/>
          </a:xfrm>
          <a:prstGeom prst="roundRect">
            <a:avLst/>
          </a:prstGeom>
          <a:solidFill>
            <a:srgbClr val="5DCEAF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39675" y="4075545"/>
            <a:ext cx="1981200" cy="1676400"/>
          </a:xfrm>
          <a:prstGeom prst="roundRect">
            <a:avLst/>
          </a:prstGeom>
          <a:solidFill>
            <a:srgbClr val="F14124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Power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75612" y="1902691"/>
            <a:ext cx="1981200" cy="1676400"/>
          </a:xfrm>
          <a:prstGeom prst="roundRect">
            <a:avLst/>
          </a:prstGeom>
          <a:solidFill>
            <a:srgbClr val="B4DCFA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0012" y="655637"/>
            <a:ext cx="1981200" cy="1676400"/>
          </a:xfrm>
          <a:prstGeom prst="roundRect">
            <a:avLst/>
          </a:prstGeom>
          <a:solidFill>
            <a:srgbClr val="212745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80012" y="4830763"/>
            <a:ext cx="1981200" cy="1676400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Interface</a:t>
            </a:r>
          </a:p>
        </p:txBody>
      </p:sp>
      <p:sp>
        <p:nvSpPr>
          <p:cNvPr id="4" name="Cloud 3"/>
          <p:cNvSpPr/>
          <p:nvPr/>
        </p:nvSpPr>
        <p:spPr>
          <a:xfrm>
            <a:off x="838199" y="-295275"/>
            <a:ext cx="11210925" cy="7762875"/>
          </a:xfrm>
          <a:prstGeom prst="cloud">
            <a:avLst/>
          </a:prstGeom>
          <a:solidFill>
            <a:schemeClr val="bg1">
              <a:lumMod val="85000"/>
              <a:alpha val="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411" y="252463"/>
            <a:ext cx="8595360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circuit design workflow</a:t>
            </a:r>
            <a:br>
              <a:rPr lang="en-US" dirty="0"/>
            </a:br>
            <a:r>
              <a:rPr lang="en-US" sz="3600" dirty="0"/>
              <a:t>STEP TWO:  SCHEMATIC CAPTURE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6" y="1578025"/>
            <a:ext cx="8010524" cy="520407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834965" y="2057400"/>
            <a:ext cx="4324350" cy="3219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2774" y="2057400"/>
            <a:ext cx="2948991" cy="11715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47875" y="3008488"/>
            <a:ext cx="3876725" cy="2077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13095" y="4857900"/>
            <a:ext cx="1402056" cy="11715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79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411" y="252463"/>
            <a:ext cx="8595360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circuit design workflow</a:t>
            </a:r>
            <a:br>
              <a:rPr lang="en-US" dirty="0"/>
            </a:br>
            <a:r>
              <a:rPr lang="en-US" sz="3600" dirty="0"/>
              <a:t>STEP THREE:  PCB LAYOUT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85" y="1721807"/>
            <a:ext cx="8949411" cy="46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7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411" y="252463"/>
            <a:ext cx="8595360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circuit design workflow</a:t>
            </a:r>
            <a:br>
              <a:rPr lang="en-US" dirty="0"/>
            </a:br>
            <a:r>
              <a:rPr lang="en-US" sz="3600" dirty="0"/>
              <a:t>STEP FOUR:  COMPUTER-aided MFG (CAM)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  <p:sp>
        <p:nvSpPr>
          <p:cNvPr id="16" name="Round Single Corner Rectangle 15"/>
          <p:cNvSpPr/>
          <p:nvPr/>
        </p:nvSpPr>
        <p:spPr>
          <a:xfrm>
            <a:off x="1989137" y="1926648"/>
            <a:ext cx="3048000" cy="838200"/>
          </a:xfrm>
          <a:prstGeom prst="round1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Gerber</a:t>
            </a:r>
          </a:p>
        </p:txBody>
      </p:sp>
      <p:sp>
        <p:nvSpPr>
          <p:cNvPr id="17" name="Round Single Corner Rectangle 16"/>
          <p:cNvSpPr/>
          <p:nvPr/>
        </p:nvSpPr>
        <p:spPr>
          <a:xfrm>
            <a:off x="1989137" y="2733675"/>
            <a:ext cx="3048000" cy="838200"/>
          </a:xfrm>
          <a:prstGeom prst="round1Rect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NC Drill</a:t>
            </a:r>
          </a:p>
        </p:txBody>
      </p:sp>
      <p:sp>
        <p:nvSpPr>
          <p:cNvPr id="18" name="Round Single Corner Rectangle 17"/>
          <p:cNvSpPr/>
          <p:nvPr/>
        </p:nvSpPr>
        <p:spPr>
          <a:xfrm>
            <a:off x="1995343" y="3474894"/>
            <a:ext cx="3048000" cy="838200"/>
          </a:xfrm>
          <a:prstGeom prst="round1Rect">
            <a:avLst/>
          </a:prstGeom>
          <a:solidFill>
            <a:srgbClr val="5DCEAF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Bill of Materials (BOM)</a:t>
            </a:r>
          </a:p>
        </p:txBody>
      </p:sp>
      <p:sp>
        <p:nvSpPr>
          <p:cNvPr id="19" name="Round Single Corner Rectangle 18"/>
          <p:cNvSpPr/>
          <p:nvPr/>
        </p:nvSpPr>
        <p:spPr>
          <a:xfrm>
            <a:off x="1995343" y="4250749"/>
            <a:ext cx="3048000" cy="838200"/>
          </a:xfrm>
          <a:prstGeom prst="round1Rect">
            <a:avLst/>
          </a:prstGeom>
          <a:solidFill>
            <a:srgbClr val="FF8021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Pick and Place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Round Single Corner Rectangle 19"/>
          <p:cNvSpPr/>
          <p:nvPr/>
        </p:nvSpPr>
        <p:spPr>
          <a:xfrm>
            <a:off x="1995343" y="5026604"/>
            <a:ext cx="3048000" cy="838200"/>
          </a:xfrm>
          <a:prstGeom prst="round1Rect">
            <a:avLst/>
          </a:prstGeom>
          <a:solidFill>
            <a:srgbClr val="F14124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IPC-D-356 Netlist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4500" y="1921345"/>
            <a:ext cx="6291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Flattened out, layer by layer artwork of the PCB presented</a:t>
            </a:r>
          </a:p>
          <a:p>
            <a:r>
              <a:rPr lang="en-US" dirty="0"/>
              <a:t>as flashes and draws (apertures) using D-Codes, </a:t>
            </a:r>
            <a:r>
              <a:rPr lang="en-US" dirty="0" err="1"/>
              <a:t>Loc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24500" y="2764848"/>
            <a:ext cx="6002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Drilling / milling information including tools, locations,</a:t>
            </a:r>
          </a:p>
          <a:p>
            <a:r>
              <a:rPr lang="en-US" dirty="0"/>
              <a:t>and route paths (plunge points, extraction points,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24500" y="3474894"/>
            <a:ext cx="649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Component, fully-qualified part numbers, quantities,</a:t>
            </a:r>
          </a:p>
          <a:p>
            <a:r>
              <a:rPr lang="en-US" dirty="0"/>
              <a:t>manufacturers, distributor(s), equivalents (FFF), alternatives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24500" y="4250749"/>
            <a:ext cx="589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part numbers, X:Y locations, orientations, </a:t>
            </a:r>
          </a:p>
          <a:p>
            <a:r>
              <a:rPr lang="en-US" dirty="0"/>
              <a:t>board layer (top or bottom)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4499" y="5026604"/>
            <a:ext cx="629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Testpoint</a:t>
            </a:r>
            <a:r>
              <a:rPr lang="en-US" dirty="0"/>
              <a:t> report including </a:t>
            </a:r>
            <a:r>
              <a:rPr lang="en-US" dirty="0" err="1"/>
              <a:t>testpoint</a:t>
            </a:r>
            <a:r>
              <a:rPr lang="en-US" dirty="0"/>
              <a:t> location (usually pads</a:t>
            </a:r>
          </a:p>
          <a:p>
            <a:r>
              <a:rPr lang="en-US" dirty="0"/>
              <a:t>or </a:t>
            </a:r>
            <a:r>
              <a:rPr lang="en-US" dirty="0" err="1"/>
              <a:t>vias</a:t>
            </a:r>
            <a:r>
              <a:rPr lang="en-US" dirty="0"/>
              <a:t>), net name</a:t>
            </a:r>
          </a:p>
        </p:txBody>
      </p:sp>
    </p:spTree>
    <p:extLst>
      <p:ext uri="{BB962C8B-B14F-4D97-AF65-F5344CB8AC3E}">
        <p14:creationId xmlns:p14="http://schemas.microsoft.com/office/powerpoint/2010/main" val="387259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0323" y="2656332"/>
            <a:ext cx="10058400" cy="1609344"/>
          </a:xfrm>
        </p:spPr>
        <p:txBody>
          <a:bodyPr/>
          <a:lstStyle/>
          <a:p>
            <a:r>
              <a:rPr lang="en-US" dirty="0"/>
              <a:t>Designing </a:t>
            </a:r>
            <a:r>
              <a:rPr lang="en-US" i="1" dirty="0" err="1"/>
              <a:t>manufacturable</a:t>
            </a:r>
            <a:r>
              <a:rPr lang="en-US" i="1" dirty="0"/>
              <a:t> </a:t>
            </a:r>
            <a:r>
              <a:rPr lang="en-US" dirty="0"/>
              <a:t>PCBs</a:t>
            </a:r>
          </a:p>
        </p:txBody>
      </p:sp>
    </p:spTree>
    <p:extLst>
      <p:ext uri="{BB962C8B-B14F-4D97-AF65-F5344CB8AC3E}">
        <p14:creationId xmlns:p14="http://schemas.microsoft.com/office/powerpoint/2010/main" val="253246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Files\Dropbox (Mesheven)\Presentations\workshop II\practical electron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3" y="803599"/>
            <a:ext cx="9265495" cy="54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6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6145" y="5548369"/>
            <a:ext cx="92771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marR="0" hangingPunct="0">
              <a:spcBef>
                <a:spcPts val="600"/>
              </a:spcBef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226695" marR="0">
              <a:spcBef>
                <a:spcPts val="0"/>
              </a:spcBef>
              <a:spcAft>
                <a:spcPts val="900"/>
              </a:spcAft>
            </a:pPr>
            <a:r>
              <a:rPr lang="en-US" sz="1200" i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Figure 1. Modeling ideas with breadboard, prototype board and development kits</a:t>
            </a:r>
            <a:endParaRPr lang="en-US" sz="1200" i="1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54" y="1569298"/>
            <a:ext cx="5724525" cy="4290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8116" y="142043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Where it all begins…</a:t>
            </a:r>
            <a:br>
              <a:rPr lang="en-US" sz="3200" dirty="0"/>
            </a:br>
            <a:r>
              <a:rPr lang="en-US" sz="3200" dirty="0"/>
              <a:t>(it’s ok, we all do this)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" y="5548369"/>
            <a:ext cx="1379575" cy="12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78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7645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Level-Set: The world is not ideal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499" y="2114550"/>
            <a:ext cx="8595360" cy="435133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Copper is NOT a super conductor, nor is solder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Cu cannot carry infinite amounts of current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Pads have to be </a:t>
            </a:r>
            <a:r>
              <a:rPr lang="en-US" dirty="0" err="1"/>
              <a:t>solderable</a:t>
            </a:r>
            <a:r>
              <a:rPr lang="en-US" dirty="0"/>
              <a:t>!  Must work on the assembly line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PCB traces have resistance, impedance, inductance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Pins and pads have capacitance, impedance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 err="1"/>
              <a:t>Vias</a:t>
            </a:r>
            <a:r>
              <a:rPr lang="en-US" dirty="0"/>
              <a:t> are inductive, capacitive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Coupling occurs between tracks, polygons, planes, etc.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Noise propagates along signal paths, ground planes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Amplifiers amplify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Digital signals / components are noisy…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…Analog circuitry is susceptible to noise!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Antennas hear it all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Remember your R’L’G’C’s </a:t>
            </a:r>
            <a:r>
              <a:rPr lang="en-US" sz="1300" dirty="0"/>
              <a:t>(*ok, this is pretty engineering heavy)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Gaaaaaahhhhh</a:t>
            </a:r>
            <a:r>
              <a:rPr lang="en-US" dirty="0"/>
              <a:t>!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…YET we manage to build stuff that works every day, so chill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nittygriddy.com/wp-content/uploads/2011/02/pulling-hair-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211" y="2664691"/>
            <a:ext cx="30765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8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18" y="2748498"/>
            <a:ext cx="8595360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Developing some rules of thumb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" y="252463"/>
            <a:ext cx="719863" cy="7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8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1901606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/>
              <a:t>CREATING COMPONENTS</a:t>
            </a:r>
            <a:br>
              <a:rPr lang="en-US" dirty="0"/>
            </a:br>
            <a:r>
              <a:rPr lang="en-US" sz="2000" dirty="0"/>
              <a:t>subheading: where experience rules</a:t>
            </a:r>
          </a:p>
        </p:txBody>
      </p:sp>
    </p:spTree>
    <p:extLst>
      <p:ext uri="{BB962C8B-B14F-4D97-AF65-F5344CB8AC3E}">
        <p14:creationId xmlns:p14="http://schemas.microsoft.com/office/powerpoint/2010/main" val="3072238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– symbol - Package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92" y="3823709"/>
            <a:ext cx="1990725" cy="1076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8492" y="417720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2647" y="417720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6973455" y="4087088"/>
            <a:ext cx="1662545" cy="81294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79675" y="4184071"/>
            <a:ext cx="429490" cy="618979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00293" y="4177205"/>
            <a:ext cx="429490" cy="618979"/>
          </a:xfrm>
          <a:prstGeom prst="rect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39570" y="43020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73690" y="43087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48357" y="4087088"/>
            <a:ext cx="45719" cy="81294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275466" y="499462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6339" y="499015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511966" y="2023070"/>
          <a:ext cx="30110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5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8" name="Straight Connector 17"/>
          <p:cNvCxnSpPr/>
          <p:nvPr/>
        </p:nvCxnSpPr>
        <p:spPr>
          <a:xfrm flipV="1">
            <a:off x="4356529" y="3238460"/>
            <a:ext cx="561171" cy="76199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102625" y="3238460"/>
            <a:ext cx="542768" cy="7619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92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Awesome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pins meaningfully</a:t>
            </a:r>
          </a:p>
          <a:p>
            <a:r>
              <a:rPr lang="en-US" dirty="0"/>
              <a:t>Consider wiring of the schematic</a:t>
            </a:r>
          </a:p>
          <a:p>
            <a:r>
              <a:rPr lang="en-US" dirty="0"/>
              <a:t>Consider flow of design</a:t>
            </a:r>
          </a:p>
          <a:p>
            <a:r>
              <a:rPr lang="en-US" dirty="0"/>
              <a:t>Traditional model</a:t>
            </a:r>
          </a:p>
          <a:p>
            <a:pPr lvl="1"/>
            <a:r>
              <a:rPr lang="en-US" dirty="0"/>
              <a:t>Power pins top, ground bottom</a:t>
            </a:r>
            <a:r>
              <a:rPr lang="en-US" baseline="30000" dirty="0"/>
              <a:t>*</a:t>
            </a:r>
          </a:p>
          <a:p>
            <a:pPr lvl="1"/>
            <a:r>
              <a:rPr lang="en-US" dirty="0"/>
              <a:t>Inputs left, outputs right</a:t>
            </a:r>
          </a:p>
          <a:p>
            <a:pPr lvl="1"/>
            <a:r>
              <a:rPr lang="en-US" dirty="0"/>
              <a:t>Pull ups pull up</a:t>
            </a:r>
          </a:p>
          <a:p>
            <a:pPr lvl="1"/>
            <a:r>
              <a:rPr lang="en-US" dirty="0"/>
              <a:t>Pull downs pull down</a:t>
            </a:r>
          </a:p>
          <a:p>
            <a:pPr lvl="1"/>
            <a:r>
              <a:rPr lang="en-US" dirty="0"/>
              <a:t>Clock pins need space</a:t>
            </a:r>
          </a:p>
          <a:p>
            <a:pPr lvl="1"/>
            <a:r>
              <a:rPr lang="en-US" dirty="0"/>
              <a:t>Make room for decoupling</a:t>
            </a:r>
          </a:p>
          <a:p>
            <a:pPr lvl="1"/>
            <a:r>
              <a:rPr lang="en-US" dirty="0"/>
              <a:t>Save space for series resistors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18" y="1635523"/>
            <a:ext cx="4272939" cy="2603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98" y="4522212"/>
            <a:ext cx="5193464" cy="16499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626" y="2937345"/>
            <a:ext cx="1820124" cy="1344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045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AWESOME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1742717"/>
            <a:ext cx="5210880" cy="4833574"/>
          </a:xfrm>
        </p:spPr>
        <p:txBody>
          <a:bodyPr>
            <a:normAutofit/>
          </a:bodyPr>
          <a:lstStyle/>
          <a:p>
            <a:r>
              <a:rPr lang="en-US" dirty="0"/>
              <a:t>It comes down to pad geometry and silkscreen!</a:t>
            </a:r>
          </a:p>
          <a:p>
            <a:r>
              <a:rPr lang="en-US" dirty="0"/>
              <a:t>IPC-7351 defines standards for land pattern &amp; includes 3rd party calculator for component pad geometry</a:t>
            </a:r>
          </a:p>
          <a:p>
            <a:r>
              <a:rPr lang="en-US" dirty="0"/>
              <a:t>Some silkscreen tips:</a:t>
            </a:r>
          </a:p>
          <a:p>
            <a:pPr lvl="1"/>
            <a:r>
              <a:rPr lang="en-US" dirty="0"/>
              <a:t>Silkscreen line width 10 mils (play it safe)</a:t>
            </a:r>
          </a:p>
          <a:p>
            <a:pPr lvl="1"/>
            <a:r>
              <a:rPr lang="en-US" dirty="0"/>
              <a:t>Ensure silkscreen is visible from beneath the component (no point adding silkscreen </a:t>
            </a:r>
            <a:r>
              <a:rPr lang="en-US" i="1" dirty="0"/>
              <a:t>under</a:t>
            </a:r>
            <a:r>
              <a:rPr lang="en-US" dirty="0"/>
              <a:t> a part, can be problematic)</a:t>
            </a:r>
          </a:p>
          <a:p>
            <a:pPr lvl="1"/>
            <a:r>
              <a:rPr lang="en-US" dirty="0"/>
              <a:t>Ensure silkscreen boundary is wide enough to accommodate comp drift</a:t>
            </a:r>
          </a:p>
          <a:p>
            <a:pPr lvl="1"/>
            <a:r>
              <a:rPr lang="en-US" dirty="0"/>
              <a:t>Orientation details are critical</a:t>
            </a:r>
          </a:p>
          <a:p>
            <a:pPr lvl="2"/>
            <a:r>
              <a:rPr lang="en-US" dirty="0"/>
              <a:t>Direction, polarity (LEDs, polarized caps)</a:t>
            </a:r>
          </a:p>
          <a:p>
            <a:pPr lvl="2"/>
            <a:r>
              <a:rPr lang="en-US" dirty="0"/>
              <a:t>Pin-one markers (every IC should have a dot)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309" y="1742717"/>
            <a:ext cx="2264101" cy="265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68334" y="3676072"/>
            <a:ext cx="2295366" cy="1763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861" y="4794027"/>
            <a:ext cx="2241242" cy="9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8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79662"/>
            <a:ext cx="4952261" cy="4473355"/>
          </a:xfrm>
        </p:spPr>
        <p:txBody>
          <a:bodyPr>
            <a:normAutofit/>
          </a:bodyPr>
          <a:lstStyle/>
          <a:p>
            <a:r>
              <a:rPr lang="en-US" dirty="0"/>
              <a:t>Fall into one of two categories:  thru-hole or surface mount</a:t>
            </a:r>
          </a:p>
          <a:p>
            <a:r>
              <a:rPr lang="en-US" dirty="0"/>
              <a:t>Pads are consistently larger than the component pin</a:t>
            </a:r>
          </a:p>
          <a:p>
            <a:r>
              <a:rPr lang="en-US" dirty="0"/>
              <a:t>Gullwing pads have a toe, a heel and a side, where other square pads have may have equally sized sides </a:t>
            </a:r>
          </a:p>
          <a:p>
            <a:r>
              <a:rPr lang="en-US" dirty="0"/>
              <a:t>Pads can extend outside of the body of the component, or leads may not be visible when components are mounted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271" y="3520848"/>
            <a:ext cx="5152568" cy="1980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55" y="1358859"/>
            <a:ext cx="25908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1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074" y="1761001"/>
            <a:ext cx="5475124" cy="4473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SOIC and leaded gullwing pads (e.g. QFP) should be oblong, rounded-rectangles</a:t>
            </a:r>
          </a:p>
          <a:p>
            <a:r>
              <a:rPr lang="en-US" dirty="0"/>
              <a:t>Mark “Pin 1” with a square pad and a silkscreen dot beside it for clarity</a:t>
            </a:r>
          </a:p>
          <a:p>
            <a:r>
              <a:rPr lang="en-US" dirty="0"/>
              <a:t>Thru-hole pads are general circular though pins are commonly square or rectangular, ensure room to fit pins (include plating thickness in calculations)</a:t>
            </a:r>
          </a:p>
          <a:p>
            <a:r>
              <a:rPr lang="en-US" dirty="0"/>
              <a:t>SOT packages (e.g. LDOs, transistors) use square pads, rectangular</a:t>
            </a:r>
          </a:p>
          <a:p>
            <a:r>
              <a:rPr lang="en-US" dirty="0"/>
              <a:t>Leadless packages incl. QFNs, diodes, etc. commonly use square pads and </a:t>
            </a:r>
            <a:r>
              <a:rPr lang="en-US" dirty="0" err="1"/>
              <a:t>vias</a:t>
            </a:r>
            <a:r>
              <a:rPr lang="en-US" dirty="0"/>
              <a:t> for thermal relief</a:t>
            </a:r>
          </a:p>
          <a:p>
            <a:r>
              <a:rPr lang="en-US" dirty="0"/>
              <a:t>Discrete SMTs (resistors, caps) use square pads</a:t>
            </a:r>
          </a:p>
          <a:p>
            <a:r>
              <a:rPr lang="en-US" dirty="0"/>
              <a:t>Ball Grid Array (BGA) packages use round pads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842" y="3293306"/>
            <a:ext cx="2241242" cy="911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99" y="477469"/>
            <a:ext cx="2758168" cy="2552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437" y="4561772"/>
            <a:ext cx="1781758" cy="153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849" y="1235372"/>
            <a:ext cx="1672528" cy="1508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323" y="3346965"/>
            <a:ext cx="1286925" cy="650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009" y="4430559"/>
            <a:ext cx="1827575" cy="22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3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76" y="775472"/>
            <a:ext cx="2080347" cy="799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8" y="1865746"/>
            <a:ext cx="5161005" cy="4494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65" y="775472"/>
            <a:ext cx="5520137" cy="4816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7928" y="6281344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Package Dimensions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1412" y="5513966"/>
            <a:ext cx="188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Pad Dimensions</a:t>
            </a:r>
          </a:p>
        </p:txBody>
      </p:sp>
    </p:spTree>
    <p:extLst>
      <p:ext uri="{BB962C8B-B14F-4D97-AF65-F5344CB8AC3E}">
        <p14:creationId xmlns:p14="http://schemas.microsoft.com/office/powerpoint/2010/main" val="3589014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SOIC PAD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1710861"/>
            <a:ext cx="5739975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Rounded Surface Mount Lands</a:t>
            </a:r>
          </a:p>
          <a:p>
            <a:pPr lvl="1"/>
            <a:r>
              <a:rPr lang="en-US" dirty="0"/>
              <a:t>Clean release from solder paste stencil</a:t>
            </a:r>
          </a:p>
          <a:p>
            <a:pPr lvl="1"/>
            <a:r>
              <a:rPr lang="en-US" dirty="0"/>
              <a:t>Reduces solder volume</a:t>
            </a:r>
          </a:p>
          <a:p>
            <a:pPr lvl="1"/>
            <a:r>
              <a:rPr lang="en-US" dirty="0"/>
              <a:t>A more natural shape for solder in its liquid form</a:t>
            </a:r>
          </a:p>
          <a:p>
            <a:pPr lvl="1"/>
            <a:r>
              <a:rPr lang="en-US" dirty="0"/>
              <a:t>Concentrates solder where it is most needed</a:t>
            </a:r>
          </a:p>
          <a:p>
            <a:r>
              <a:rPr lang="en-US" dirty="0"/>
              <a:t>Rule of thumb -&gt; take nominal pad size and add 40 mils to length (20 toe, 20 heel)</a:t>
            </a:r>
          </a:p>
          <a:p>
            <a:r>
              <a:rPr lang="en-US" dirty="0"/>
              <a:t>Rule of thumb -&gt; take nominal pad size and:</a:t>
            </a:r>
          </a:p>
          <a:p>
            <a:pPr lvl="1"/>
            <a:r>
              <a:rPr lang="en-US" dirty="0"/>
              <a:t>Pitch = 50mils, add 10 mils to the width</a:t>
            </a:r>
          </a:p>
          <a:p>
            <a:pPr lvl="1"/>
            <a:r>
              <a:rPr lang="en-US" dirty="0"/>
              <a:t>Pitch = 0.8mm, use 20 mils wide pads</a:t>
            </a:r>
          </a:p>
          <a:p>
            <a:pPr lvl="1"/>
            <a:r>
              <a:rPr lang="en-US" dirty="0"/>
              <a:t>Pitch = 0.65mm, use 16 mils wide pads</a:t>
            </a:r>
          </a:p>
          <a:p>
            <a:pPr lvl="1"/>
            <a:r>
              <a:rPr lang="en-US" dirty="0"/>
              <a:t>Pitch = 0.5mm, use 14 mils wide pads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23" y="999982"/>
            <a:ext cx="4526870" cy="41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09204"/>
            <a:ext cx="12192000" cy="1076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Our First “Real” Design</a:t>
            </a:r>
            <a:br>
              <a:rPr lang="en-US" dirty="0"/>
            </a:br>
            <a:r>
              <a:rPr lang="en-US" sz="3100" dirty="0"/>
              <a:t>BREADBOARD POWER SUPPLY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04" y="121654"/>
            <a:ext cx="1399391" cy="1259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804" y="2789991"/>
            <a:ext cx="5344389" cy="38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75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746" y="2846496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/>
              <a:t>Parts placement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872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98135"/>
            <a:ext cx="5275534" cy="48428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world loves little cities…hates urban sprawl (don’t be LA, be Shanghai)</a:t>
            </a:r>
          </a:p>
          <a:p>
            <a:r>
              <a:rPr lang="en-US" dirty="0"/>
              <a:t>Group analog and digital circuits into separate sections</a:t>
            </a:r>
          </a:p>
          <a:p>
            <a:r>
              <a:rPr lang="en-US" dirty="0"/>
              <a:t>Keep sections (power, MCU, transceiver, analog, </a:t>
            </a:r>
            <a:r>
              <a:rPr lang="en-US" dirty="0" err="1"/>
              <a:t>etc</a:t>
            </a:r>
            <a:r>
              <a:rPr lang="en-US" dirty="0"/>
              <a:t>) tight though maintain enough room for soldering, esp. if soldering by hand</a:t>
            </a:r>
          </a:p>
          <a:p>
            <a:r>
              <a:rPr lang="en-US" dirty="0"/>
              <a:t>Watch the tall parts vs. short parts and don’t paint yourself into a corner when hand-soldering (can’t reach something)</a:t>
            </a:r>
          </a:p>
          <a:p>
            <a:r>
              <a:rPr lang="en-US" dirty="0"/>
              <a:t>Components slip when soldering (float), keep parts &gt;10 mils apart for machine assembly and &gt;20 for hand assembly unless you have serious soldering chops</a:t>
            </a:r>
          </a:p>
          <a:p>
            <a:r>
              <a:rPr lang="en-US" dirty="0"/>
              <a:t>Keep decoupling to w/in a min of 100 mil of the component pins, 50 mil is better</a:t>
            </a:r>
          </a:p>
          <a:p>
            <a:r>
              <a:rPr lang="en-US" dirty="0"/>
              <a:t>Keep analog circuits close to the board’s IO</a:t>
            </a:r>
          </a:p>
          <a:p>
            <a:r>
              <a:rPr lang="en-US" dirty="0"/>
              <a:t>Keep components 150mils from the edge of the board so clamps can be used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46" y="1798134"/>
            <a:ext cx="5308599" cy="393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641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3376"/>
            <a:ext cx="8595360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Track Width &amp; routing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670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pick a track width?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797449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Supply -&gt; Far more scientific…based on </a:t>
            </a:r>
            <a:r>
              <a:rPr lang="en-US" dirty="0" err="1"/>
              <a:t>ampacity</a:t>
            </a:r>
            <a:r>
              <a:rPr lang="en-US" dirty="0"/>
              <a:t> (current) </a:t>
            </a:r>
          </a:p>
          <a:p>
            <a:r>
              <a:rPr lang="en-US" dirty="0"/>
              <a:t>Current carrying capacity</a:t>
            </a:r>
          </a:p>
          <a:p>
            <a:pPr lvl="1"/>
            <a:r>
              <a:rPr lang="en-US" dirty="0"/>
              <a:t>Temperature Rise</a:t>
            </a:r>
          </a:p>
          <a:p>
            <a:pPr lvl="1"/>
            <a:r>
              <a:rPr lang="en-US" dirty="0"/>
              <a:t>Thickness of copper</a:t>
            </a:r>
          </a:p>
          <a:p>
            <a:pPr lvl="1"/>
            <a:r>
              <a:rPr lang="en-US" dirty="0"/>
              <a:t>Width of the track</a:t>
            </a:r>
          </a:p>
          <a:p>
            <a:pPr lvl="1"/>
            <a:r>
              <a:rPr lang="en-US" dirty="0"/>
              <a:t>Current requirements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600" y="2420507"/>
            <a:ext cx="28696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IPC 2221 Formula:</a:t>
            </a:r>
          </a:p>
          <a:p>
            <a:r>
              <a:rPr lang="en-US" sz="2400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=K×∆T</a:t>
            </a:r>
            <a:r>
              <a:rPr lang="en-US" sz="2400" b="1" baseline="30000" dirty="0">
                <a:solidFill>
                  <a:srgbClr val="000000"/>
                </a:solidFill>
                <a:latin typeface="Helvetica" panose="020B0604020202020204" pitchFamily="34" charset="0"/>
              </a:rPr>
              <a:t>0.44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×Ac</a:t>
            </a:r>
            <a:r>
              <a:rPr lang="en-US" sz="2400" b="1" baseline="30000" dirty="0">
                <a:solidFill>
                  <a:srgbClr val="000000"/>
                </a:solidFill>
                <a:latin typeface="Helvetica" panose="020B0604020202020204" pitchFamily="34" charset="0"/>
              </a:rPr>
              <a:t>0.725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9855" y="3251504"/>
            <a:ext cx="3462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Where:</a:t>
            </a:r>
          </a:p>
          <a:p>
            <a:r>
              <a:rPr lang="en-US" b="1" dirty="0" err="1">
                <a:solidFill>
                  <a:srgbClr val="000000"/>
                </a:solidFill>
                <a:latin typeface="Helvetica" panose="020B0604020202020204" pitchFamily="34" charset="0"/>
              </a:rPr>
              <a:t>i</a:t>
            </a:r>
            <a:r>
              <a:rPr lang="en-US" dirty="0">
                <a:solidFill>
                  <a:prstClr val="black"/>
                </a:solidFill>
              </a:rPr>
              <a:t>  =   required current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K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=  0.048 for external layers</a:t>
            </a:r>
          </a:p>
          <a:p>
            <a:r>
              <a:rPr lang="en-US" dirty="0">
                <a:solidFill>
                  <a:prstClr val="black"/>
                </a:solidFill>
              </a:rPr>
              <a:t>        0.024 for internal layers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∆T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=  temp rise in </a:t>
            </a:r>
            <a:r>
              <a:rPr lang="en-US" sz="1600" baseline="30000" dirty="0" err="1">
                <a:solidFill>
                  <a:srgbClr val="000000"/>
                </a:solidFill>
                <a:latin typeface="Helvetica" panose="020B0604020202020204" pitchFamily="34" charset="0"/>
              </a:rPr>
              <a:t>o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C</a:t>
            </a: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 Ac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=</a:t>
            </a:r>
            <a:r>
              <a:rPr lang="en-US" b="1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cross sectional area (width x thickness)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43" y="4129742"/>
            <a:ext cx="4293486" cy="23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9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ROUTE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492" y="1828800"/>
            <a:ext cx="5026082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Power Supply -&gt; Some rules of thumb</a:t>
            </a:r>
          </a:p>
          <a:p>
            <a:r>
              <a:rPr lang="en-US" dirty="0"/>
              <a:t>Base your routing width on 1.5-2x the required current</a:t>
            </a:r>
          </a:p>
          <a:p>
            <a:r>
              <a:rPr lang="en-US" dirty="0"/>
              <a:t>Use planes whenever possible</a:t>
            </a:r>
          </a:p>
          <a:p>
            <a:r>
              <a:rPr lang="en-US" dirty="0"/>
              <a:t>Avoid long return paths, shorter is better, best = via to solid plane</a:t>
            </a:r>
          </a:p>
          <a:p>
            <a:r>
              <a:rPr lang="en-US" dirty="0"/>
              <a:t>Avoid long unterminated stubs (antennae)*</a:t>
            </a:r>
          </a:p>
          <a:p>
            <a:r>
              <a:rPr lang="en-US" dirty="0"/>
              <a:t>Give yourself meaningful clearance between traces</a:t>
            </a:r>
          </a:p>
          <a:p>
            <a:r>
              <a:rPr lang="en-US" dirty="0"/>
              <a:t>“Neck Down” tracks to enter pads at pad width or slightly smaller</a:t>
            </a:r>
          </a:p>
          <a:p>
            <a:r>
              <a:rPr lang="en-US" dirty="0"/>
              <a:t>Avoid splitting power and ground on the same layer</a:t>
            </a:r>
          </a:p>
          <a:p>
            <a:r>
              <a:rPr lang="en-US" dirty="0"/>
              <a:t>Avoid digital signals over analog ground planes (more on this)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* Straight conductors (unterminated) have parasitic inductance and concentrate flux lines (magnetics) from the world around them…this is the principle of a whip antenna and straight, unterminated tracks can operate like antennas on the board concentrating noise and introducing it to a circuit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prstClr val="black"/>
                </a:solidFill>
              </a:rPr>
              <a:t>20 mil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15 mil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3791" y="3934230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25 mil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41560" y="5325653"/>
            <a:ext cx="2324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30 mil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prstClr val="black"/>
                </a:solidFill>
              </a:rPr>
              <a:t>12 mil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68" y="4837699"/>
            <a:ext cx="1816882" cy="9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6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860544" cy="43513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Regarded as the noisy bunch, though reasonably noise-immune themselves</a:t>
            </a:r>
          </a:p>
          <a:p>
            <a:r>
              <a:rPr lang="en-US" dirty="0"/>
              <a:t>Should be kept as short as possible to avoid parading noise around the board</a:t>
            </a:r>
          </a:p>
          <a:p>
            <a:r>
              <a:rPr lang="en-US" dirty="0"/>
              <a:t>Should be kept away from sensitive analog signals where possible and avoid crossing analog GND planes</a:t>
            </a:r>
          </a:p>
          <a:p>
            <a:r>
              <a:rPr lang="en-US" dirty="0"/>
              <a:t>Run orthogonal on adjacent layers to limit crosstalk and noise issues</a:t>
            </a:r>
          </a:p>
          <a:p>
            <a:r>
              <a:rPr lang="en-US" dirty="0"/>
              <a:t>Isolate digital ground from analog ground wherever possible* </a:t>
            </a:r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sz="1200" dirty="0"/>
              <a:t>does not apply to ADCs and DACs…a DACs DGND and AGND pins should both be tied to AGND plane as close to the component as possible                               →→→→→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66" y="5252661"/>
            <a:ext cx="1458021" cy="1029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66" y="1733757"/>
            <a:ext cx="6548999" cy="24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8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pick a track width?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65798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Digital Signals-&gt; &lt;= Scientific (High </a:t>
            </a:r>
            <a:r>
              <a:rPr lang="en-US" dirty="0">
                <a:sym typeface="Wingdings" panose="05000000000000000000" pitchFamily="2" charset="2"/>
              </a:rPr>
              <a:t>speed excepted)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Some rules of thumb</a:t>
            </a:r>
          </a:p>
          <a:p>
            <a:pPr lvl="1"/>
            <a:r>
              <a:rPr lang="en-US" dirty="0"/>
              <a:t>As trace width decreases, resistance increases</a:t>
            </a:r>
          </a:p>
          <a:p>
            <a:pPr lvl="1"/>
            <a:r>
              <a:rPr lang="en-US" dirty="0"/>
              <a:t>As length increases, so does resistance</a:t>
            </a:r>
          </a:p>
          <a:p>
            <a:pPr lvl="1"/>
            <a:r>
              <a:rPr lang="en-US" dirty="0"/>
              <a:t>As trace width increases, capacitance (particularly with the presence of a GND plane) increases</a:t>
            </a:r>
          </a:p>
          <a:p>
            <a:pPr lvl="1"/>
            <a:r>
              <a:rPr lang="en-US" dirty="0"/>
              <a:t>Under most non-RF or non-”High Speed” circumstances, it is aesthetics and cost (PCB fab) that drive this</a:t>
            </a:r>
          </a:p>
          <a:p>
            <a:pPr marL="274320" lvl="1" indent="0">
              <a:buNone/>
            </a:pPr>
            <a:r>
              <a:rPr lang="en-US" dirty="0"/>
              <a:t>   	- </a:t>
            </a:r>
            <a:r>
              <a:rPr lang="en-US" b="1" dirty="0"/>
              <a:t>W</a:t>
            </a:r>
            <a:r>
              <a:rPr lang="en-US" dirty="0"/>
              <a:t> &lt; 5mil = ↑$...</a:t>
            </a:r>
          </a:p>
          <a:p>
            <a:pPr lvl="1"/>
            <a:r>
              <a:rPr lang="en-US" dirty="0"/>
              <a:t>Typical track widths: 5, 7, 8, 10, 12, 15, 20, 25, 50…</a:t>
            </a:r>
          </a:p>
          <a:p>
            <a:pPr lvl="1"/>
            <a:r>
              <a:rPr lang="en-US" dirty="0"/>
              <a:t>You can use larger tracks to make life simpler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prstClr val="black"/>
                </a:solidFill>
              </a:rPr>
              <a:t>10 mil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12 mil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23791" y="3934230"/>
            <a:ext cx="2943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7 mil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1560" y="5325653"/>
            <a:ext cx="1907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5 mil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prstClr val="black"/>
                </a:solidFill>
              </a:rPr>
              <a:t>15 mil</a:t>
            </a:r>
          </a:p>
        </p:txBody>
      </p:sp>
    </p:spTree>
    <p:extLst>
      <p:ext uri="{BB962C8B-B14F-4D97-AF65-F5344CB8AC3E}">
        <p14:creationId xmlns:p14="http://schemas.microsoft.com/office/powerpoint/2010/main" val="3047422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pick a track width?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657980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Digital Signals-&gt; Some rules of thumb</a:t>
            </a:r>
          </a:p>
          <a:p>
            <a:pPr lvl="1"/>
            <a:r>
              <a:rPr lang="en-US" dirty="0"/>
              <a:t>Wider traces are easier to etch chemically and route with a CNC machine</a:t>
            </a:r>
          </a:p>
          <a:p>
            <a:pPr lvl="1"/>
            <a:r>
              <a:rPr lang="en-US" dirty="0"/>
              <a:t>Building in-house prototypes, look for 15 mil tracks and 15 mil spacing min. unless using a precision mill</a:t>
            </a:r>
          </a:p>
          <a:p>
            <a:pPr lvl="1"/>
            <a:r>
              <a:rPr lang="en-US" dirty="0"/>
              <a:t>Chemical etch can be hard to time right, unpredictable, good to “go big”</a:t>
            </a:r>
          </a:p>
          <a:p>
            <a:pPr lvl="1"/>
            <a:r>
              <a:rPr lang="en-US" dirty="0"/>
              <a:t>PCB manufacturer’s can reliably handle 5mil tracks and 5mil spacing (so-called 5x5)</a:t>
            </a:r>
          </a:p>
          <a:p>
            <a:pPr lvl="1"/>
            <a:r>
              <a:rPr lang="en-US" dirty="0"/>
              <a:t>Larger tracks / spacing = better yield = lower cost</a:t>
            </a:r>
          </a:p>
          <a:p>
            <a:pPr lvl="1"/>
            <a:r>
              <a:rPr lang="en-US" dirty="0"/>
              <a:t>Don’t overdo it…no one likes and overachiever when it comes to track width (don’t waste space)</a:t>
            </a:r>
          </a:p>
          <a:p>
            <a:pPr lvl="1"/>
            <a:r>
              <a:rPr lang="en-US" dirty="0"/>
              <a:t>Super-wide tracks introduce additional capacitance, can be problematic in higher speed circuits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36152" y="2436979"/>
            <a:ext cx="432522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prstClr val="black"/>
                </a:solidFill>
              </a:rPr>
              <a:t>10 mil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6095" y="1353333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12 mil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23791" y="3934230"/>
            <a:ext cx="2943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prstClr val="black"/>
                </a:solidFill>
              </a:rPr>
              <a:t>7 mil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1560" y="5325653"/>
            <a:ext cx="1907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5 mil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36200" y="445391"/>
            <a:ext cx="275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prstClr val="black"/>
                </a:solidFill>
              </a:rPr>
              <a:t>15 mil</a:t>
            </a:r>
          </a:p>
        </p:txBody>
      </p:sp>
    </p:spTree>
    <p:extLst>
      <p:ext uri="{BB962C8B-B14F-4D97-AF65-F5344CB8AC3E}">
        <p14:creationId xmlns:p14="http://schemas.microsoft.com/office/powerpoint/2010/main" val="1015504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 / Hole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5404843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Selecting a via size for “typical” circuits</a:t>
            </a:r>
          </a:p>
          <a:p>
            <a:r>
              <a:rPr lang="en-US" dirty="0"/>
              <a:t>Most low-cost </a:t>
            </a:r>
            <a:r>
              <a:rPr lang="en-US" dirty="0" err="1"/>
              <a:t>fabs</a:t>
            </a:r>
            <a:r>
              <a:rPr lang="en-US" dirty="0"/>
              <a:t> will require &gt;= 15 mil via holes</a:t>
            </a:r>
          </a:p>
          <a:p>
            <a:r>
              <a:rPr lang="en-US" dirty="0"/>
              <a:t>Full service board houses will provide sizes much smaller but typically charge more for &lt;= 12 mil diameter</a:t>
            </a:r>
          </a:p>
          <a:p>
            <a:r>
              <a:rPr lang="en-US" dirty="0"/>
              <a:t>Aim for 1.8x-2.0x hole diameter for annular ring size</a:t>
            </a:r>
          </a:p>
          <a:p>
            <a:r>
              <a:rPr lang="en-US" dirty="0"/>
              <a:t>Manufacturer’s will “round” to their nearest size and all </a:t>
            </a:r>
            <a:r>
              <a:rPr lang="en-US" dirty="0" err="1"/>
              <a:t>mfg</a:t>
            </a:r>
            <a:r>
              <a:rPr lang="en-US" dirty="0"/>
              <a:t> will have a standard size they recommend / prefer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20" y="484632"/>
            <a:ext cx="4361007" cy="59779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0120" y="115300"/>
            <a:ext cx="239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Ex. Sunstone Circuits</a:t>
            </a:r>
          </a:p>
        </p:txBody>
      </p:sp>
    </p:spTree>
    <p:extLst>
      <p:ext uri="{BB962C8B-B14F-4D97-AF65-F5344CB8AC3E}">
        <p14:creationId xmlns:p14="http://schemas.microsoft.com/office/powerpoint/2010/main" val="2293415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Clearances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30651"/>
            <a:ext cx="5994399" cy="46131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Power Supply -&gt; Some rules of thumb</a:t>
            </a:r>
          </a:p>
          <a:p>
            <a:r>
              <a:rPr lang="en-US" dirty="0"/>
              <a:t>IPC-9592 specifies that for voltages .&gt;= 100V, the formula for minimum clearance vs. voltage to be (linear):</a:t>
            </a:r>
          </a:p>
          <a:p>
            <a:pPr marL="0" indent="0" algn="ctr">
              <a:buNone/>
            </a:pPr>
            <a:r>
              <a:rPr lang="en-US" b="1" dirty="0"/>
              <a:t>SPACING (mm) = 0.6 + </a:t>
            </a:r>
            <a:r>
              <a:rPr lang="en-US" b="1" dirty="0" err="1"/>
              <a:t>Vpeak</a:t>
            </a:r>
            <a:r>
              <a:rPr lang="en-US" b="1" dirty="0"/>
              <a:t> x .005</a:t>
            </a:r>
          </a:p>
          <a:p>
            <a:r>
              <a:rPr lang="en-US" dirty="0"/>
              <a:t>For voltages &lt; 100V the formula is:</a:t>
            </a:r>
          </a:p>
          <a:p>
            <a:pPr marL="0" indent="0" algn="ctr">
              <a:buNone/>
            </a:pPr>
            <a:r>
              <a:rPr lang="en-US" b="1" dirty="0"/>
              <a:t>0.13mm for V&lt;15V</a:t>
            </a:r>
          </a:p>
          <a:p>
            <a:pPr marL="0" indent="0" algn="ctr">
              <a:buNone/>
            </a:pPr>
            <a:r>
              <a:rPr lang="en-US" b="1" dirty="0"/>
              <a:t>0.25mm for 15V≤V&lt;30V </a:t>
            </a:r>
          </a:p>
          <a:p>
            <a:pPr marL="0" indent="0" algn="ctr">
              <a:buNone/>
            </a:pPr>
            <a:r>
              <a:rPr lang="en-US" b="1" dirty="0"/>
              <a:t>0.1+Vpeak×0.01 for 30V≤V&lt;100V</a:t>
            </a:r>
            <a:endParaRPr lang="en-US" dirty="0"/>
          </a:p>
          <a:p>
            <a:r>
              <a:rPr lang="en-US" dirty="0"/>
              <a:t>Larger clearances are better and a nice rule of thumb is to allow clearance to match track width for most low-voltage circuits (for power):</a:t>
            </a:r>
          </a:p>
          <a:p>
            <a:pPr marL="0" indent="0" algn="ctr">
              <a:buNone/>
            </a:pPr>
            <a:r>
              <a:rPr lang="en-US" b="1" dirty="0"/>
              <a:t>20mil track x 20mil spacing</a:t>
            </a: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dirty="0">
                <a:solidFill>
                  <a:prstClr val="black"/>
                </a:solidFill>
              </a:rPr>
              <a:t>RULE:  Don’t follow this chart…this is a minimum…maintain a minimum of 10 mils clearance for </a:t>
            </a:r>
            <a:r>
              <a:rPr lang="en-US" u="sng" dirty="0">
                <a:solidFill>
                  <a:prstClr val="black"/>
                </a:solidFill>
              </a:rPr>
              <a:t>low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u="sng" dirty="0">
                <a:solidFill>
                  <a:prstClr val="black"/>
                </a:solidFill>
              </a:rPr>
              <a:t>power</a:t>
            </a:r>
            <a:r>
              <a:rPr lang="en-US" dirty="0">
                <a:solidFill>
                  <a:prstClr val="black"/>
                </a:solidFill>
              </a:rPr>
              <a:t> nets and life will be good (most of the time:)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220" y="1630651"/>
            <a:ext cx="3981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818"/>
            <a:ext cx="808182" cy="80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41309" y="2346036"/>
            <a:ext cx="1911927" cy="10252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1382" y="2927927"/>
            <a:ext cx="1385454" cy="94210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32" y="1727954"/>
            <a:ext cx="6593031" cy="49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51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46" y="2912945"/>
            <a:ext cx="8595360" cy="1325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 distribution &amp; GROUNDING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105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Distribution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4573570" cy="4574956"/>
          </a:xfrm>
        </p:spPr>
        <p:txBody>
          <a:bodyPr>
            <a:normAutofit/>
          </a:bodyPr>
          <a:lstStyle/>
          <a:p>
            <a:r>
              <a:rPr lang="en-US" dirty="0"/>
              <a:t>Power lines should be kept to the lowest possible impedance √(L/C)</a:t>
            </a:r>
          </a:p>
          <a:p>
            <a:r>
              <a:rPr lang="en-US" dirty="0"/>
              <a:t>Greater width = lower impedance, thicker copper = lower impedance</a:t>
            </a:r>
          </a:p>
          <a:p>
            <a:r>
              <a:rPr lang="en-US" dirty="0"/>
              <a:t>Long power lines couple in more noise from other parts of the circuit and parade that noise everywhere they go…keep @%^&amp; short and isolate!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71" y="1816608"/>
            <a:ext cx="4082329" cy="48496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71854" y="3038024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788871" y="415216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8871" y="5568291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8871" y="6116157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88871" y="515104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4243" y="2464476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Single GND, Shared Return Path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34243" y="4022029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Multiple returns, shared return path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34243" y="5579582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Multiple returns, isolated return paths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9" y="6116157"/>
            <a:ext cx="599114" cy="5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98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Distribution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16608"/>
            <a:ext cx="5330952" cy="4630374"/>
          </a:xfrm>
        </p:spPr>
        <p:txBody>
          <a:bodyPr>
            <a:normAutofit/>
          </a:bodyPr>
          <a:lstStyle/>
          <a:p>
            <a:r>
              <a:rPr lang="en-US" dirty="0"/>
              <a:t>Ground planes should be unbroken where possible</a:t>
            </a:r>
          </a:p>
          <a:p>
            <a:r>
              <a:rPr lang="en-US" dirty="0"/>
              <a:t>Ground planes should not be mixed with power or other signals where possible</a:t>
            </a:r>
          </a:p>
          <a:p>
            <a:r>
              <a:rPr lang="en-US" dirty="0"/>
              <a:t>Route digital signals *around* analog ground planes</a:t>
            </a:r>
          </a:p>
          <a:p>
            <a:r>
              <a:rPr lang="en-US" dirty="0"/>
              <a:t>Isolate returns whenever possible (nobody likes the noisemakers at the party)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71" y="1816608"/>
            <a:ext cx="4082329" cy="484961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71854" y="3038024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88871" y="415216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788871" y="5568291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8871" y="6116157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8871" y="5151040"/>
            <a:ext cx="887846" cy="34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4243" y="2464476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Single GND, Shared Return Path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34243" y="4022029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Multiple returns, shared return path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34243" y="5579582"/>
            <a:ext cx="118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Multiple returns, isolated return paths</a:t>
            </a:r>
          </a:p>
        </p:txBody>
      </p:sp>
    </p:spTree>
    <p:extLst>
      <p:ext uri="{BB962C8B-B14F-4D97-AF65-F5344CB8AC3E}">
        <p14:creationId xmlns:p14="http://schemas.microsoft.com/office/powerpoint/2010/main" val="1476085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10860"/>
            <a:ext cx="5303244" cy="44313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Follow the IPC Specifications (IPC-7351)</a:t>
            </a:r>
          </a:p>
          <a:p>
            <a:pPr lvl="1"/>
            <a:r>
              <a:rPr lang="en-US" dirty="0"/>
              <a:t>Designed to remove ambiguity with SMT parts handling and PCB land-pattern geometries</a:t>
            </a:r>
          </a:p>
          <a:p>
            <a:pPr lvl="1"/>
            <a:r>
              <a:rPr lang="en-US" dirty="0"/>
              <a:t>Comes with IPC Footprint Calculator</a:t>
            </a:r>
          </a:p>
          <a:p>
            <a:pPr lvl="1"/>
            <a:r>
              <a:rPr lang="en-US" dirty="0"/>
              <a:t>Refer to IPC-7351 tables 3.1 – 3.22</a:t>
            </a:r>
          </a:p>
          <a:p>
            <a:r>
              <a:rPr lang="en-US" dirty="0"/>
              <a:t>Join forums like www.pcblibraries.com or the IPC designer’s council forum</a:t>
            </a:r>
          </a:p>
          <a:p>
            <a:r>
              <a:rPr lang="en-US" dirty="0"/>
              <a:t>Manufacturers will be able to tell you minimum / recommended annular ring on thru-hole pads</a:t>
            </a:r>
          </a:p>
          <a:p>
            <a:r>
              <a:rPr lang="en-US" dirty="0"/>
              <a:t>Get samples,  print the design 1:1 and have a look…May not tell you it’s </a:t>
            </a:r>
            <a:r>
              <a:rPr lang="en-US" dirty="0" err="1"/>
              <a:t>mfg</a:t>
            </a:r>
            <a:r>
              <a:rPr lang="en-US" dirty="0"/>
              <a:t>-worthy but will tell you if the overall size is completely wrong</a:t>
            </a:r>
          </a:p>
          <a:p>
            <a:r>
              <a:rPr lang="en-US" dirty="0"/>
              <a:t>Pay careful attention to pad numbering</a:t>
            </a:r>
          </a:p>
          <a:p>
            <a:r>
              <a:rPr lang="en-US" dirty="0"/>
              <a:t>Never obscure pads with silkscreen or anything else</a:t>
            </a:r>
          </a:p>
          <a:p>
            <a:r>
              <a:rPr lang="en-US" dirty="0"/>
              <a:t>Ask, ask, ask…Average the answers :)</a:t>
            </a:r>
          </a:p>
          <a:p>
            <a:pPr marL="0" indent="0">
              <a:buNone/>
            </a:pPr>
            <a:r>
              <a:rPr lang="en-US" sz="1300" dirty="0"/>
              <a:t>…And (note to self) always tent the </a:t>
            </a:r>
            <a:r>
              <a:rPr lang="en-US" sz="1300" dirty="0" err="1"/>
              <a:t>vias</a:t>
            </a:r>
            <a:r>
              <a:rPr lang="en-US" sz="1300" dirty="0"/>
              <a:t> under your BGAs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91" y="484632"/>
            <a:ext cx="4477757" cy="57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7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or stuff to get, read,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168" y="1775179"/>
            <a:ext cx="10329080" cy="4050792"/>
          </a:xfrm>
        </p:spPr>
        <p:txBody>
          <a:bodyPr numCol="2">
            <a:normAutofit/>
          </a:bodyPr>
          <a:lstStyle/>
          <a:p>
            <a:r>
              <a:rPr lang="en-US" dirty="0"/>
              <a:t>IPC2221 (Free online…you’ll find a PDF, just have a copy) </a:t>
            </a:r>
          </a:p>
          <a:p>
            <a:r>
              <a:rPr lang="en-US" dirty="0"/>
              <a:t>IPC2152 – like 2221 but more accurate and more use of tables</a:t>
            </a:r>
          </a:p>
          <a:p>
            <a:r>
              <a:rPr lang="en-US" dirty="0"/>
              <a:t>IPC7351 – buy this little jewel…it may be pricey but it’s worth it</a:t>
            </a:r>
          </a:p>
          <a:p>
            <a:r>
              <a:rPr lang="en-US" dirty="0"/>
              <a:t>Join forums:</a:t>
            </a:r>
          </a:p>
          <a:p>
            <a:pPr lvl="1"/>
            <a:r>
              <a:rPr lang="en-US" dirty="0"/>
              <a:t>Electronics Exchange</a:t>
            </a:r>
          </a:p>
          <a:p>
            <a:pPr lvl="1"/>
            <a:r>
              <a:rPr lang="en-US" dirty="0"/>
              <a:t>All About Circuits</a:t>
            </a:r>
          </a:p>
          <a:p>
            <a:pPr lvl="1"/>
            <a:r>
              <a:rPr lang="en-US" dirty="0"/>
              <a:t>PCBLibraries.com</a:t>
            </a:r>
          </a:p>
          <a:p>
            <a:pPr lvl="1"/>
            <a:r>
              <a:rPr lang="en-US" dirty="0"/>
              <a:t>IPC Designer’s Council</a:t>
            </a:r>
          </a:p>
          <a:p>
            <a:r>
              <a:rPr lang="en-US" dirty="0"/>
              <a:t>Search – PCB Pad Size, PCB Footprint Size, PCB Land Pattern</a:t>
            </a:r>
          </a:p>
          <a:p>
            <a:r>
              <a:rPr lang="en-US" dirty="0"/>
              <a:t>Saturn PCB calculator – you want this </a:t>
            </a:r>
          </a:p>
          <a:p>
            <a:r>
              <a:rPr lang="en-US" dirty="0" err="1"/>
              <a:t>AppCAD</a:t>
            </a:r>
            <a:r>
              <a:rPr lang="en-US" dirty="0"/>
              <a:t> PCB – you want this</a:t>
            </a:r>
          </a:p>
          <a:p>
            <a:r>
              <a:rPr lang="en-US" dirty="0"/>
              <a:t>PCB Library Expert Lite – Free, you want this…always nice to buy it if you can</a:t>
            </a:r>
          </a:p>
          <a:p>
            <a:r>
              <a:rPr lang="en-US" dirty="0"/>
              <a:t>Read the books from the American Radio and Relay League</a:t>
            </a:r>
          </a:p>
          <a:p>
            <a:r>
              <a:rPr lang="en-US" dirty="0"/>
              <a:t>US Navy electronics resource are decent</a:t>
            </a:r>
          </a:p>
        </p:txBody>
      </p:sp>
    </p:spTree>
    <p:extLst>
      <p:ext uri="{BB962C8B-B14F-4D97-AF65-F5344CB8AC3E}">
        <p14:creationId xmlns:p14="http://schemas.microsoft.com/office/powerpoint/2010/main" val="8368737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or stuff to get, read,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168" y="1917223"/>
            <a:ext cx="10329080" cy="3258459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Good soldering kit – </a:t>
            </a:r>
            <a:r>
              <a:rPr lang="en-US" dirty="0" err="1"/>
              <a:t>Aoyue</a:t>
            </a:r>
            <a:r>
              <a:rPr lang="en-US" dirty="0"/>
              <a:t>, Weller (though specialized tips on some)</a:t>
            </a:r>
          </a:p>
          <a:p>
            <a:r>
              <a:rPr lang="en-US" dirty="0" err="1"/>
              <a:t>Multimeter</a:t>
            </a:r>
            <a:endParaRPr lang="en-US" dirty="0"/>
          </a:p>
          <a:p>
            <a:r>
              <a:rPr lang="en-US" dirty="0"/>
              <a:t>USB to serial port adapter (you will need this with great frequency)</a:t>
            </a:r>
          </a:p>
          <a:p>
            <a:r>
              <a:rPr lang="en-US" dirty="0"/>
              <a:t>Oscilloscope – you need to get eyes into your circuit</a:t>
            </a:r>
          </a:p>
          <a:p>
            <a:r>
              <a:rPr lang="en-US" dirty="0"/>
              <a:t>Logic analyzer (USB are ok…look at </a:t>
            </a:r>
            <a:r>
              <a:rPr lang="en-US" dirty="0" err="1"/>
              <a:t>Saeleg</a:t>
            </a:r>
            <a:r>
              <a:rPr lang="en-US" dirty="0"/>
              <a:t>, not bad, min 8-channel)</a:t>
            </a:r>
          </a:p>
          <a:p>
            <a:r>
              <a:rPr lang="en-US" dirty="0"/>
              <a:t>Tweezers (</a:t>
            </a:r>
            <a:r>
              <a:rPr lang="en-US" dirty="0" err="1"/>
              <a:t>Vetus</a:t>
            </a:r>
            <a:r>
              <a:rPr lang="en-US" dirty="0"/>
              <a:t> brand are nice, you want decent sets of different tips, hooks are the best)</a:t>
            </a:r>
          </a:p>
          <a:p>
            <a:r>
              <a:rPr lang="en-US" dirty="0"/>
              <a:t>Solder + flux (flux should be both a jar of paste and a pen)</a:t>
            </a:r>
          </a:p>
          <a:p>
            <a:r>
              <a:rPr lang="en-US" dirty="0"/>
              <a:t>PCB circuit cleaner (spray from RadioShack)</a:t>
            </a:r>
          </a:p>
          <a:p>
            <a:r>
              <a:rPr lang="en-US" dirty="0"/>
              <a:t>A few extra tooth brushes for cleaning boards, soft tip, none of that wonky gum massage nonsense</a:t>
            </a:r>
          </a:p>
          <a:p>
            <a:r>
              <a:rPr lang="en-US" dirty="0"/>
              <a:t>XACTO knife with replacement blades</a:t>
            </a:r>
          </a:p>
          <a:p>
            <a:r>
              <a:rPr lang="en-US" dirty="0"/>
              <a:t>Wire strippers</a:t>
            </a:r>
          </a:p>
          <a:p>
            <a:r>
              <a:rPr lang="en-US" dirty="0"/>
              <a:t>Solid core wire (22 gauge)</a:t>
            </a:r>
          </a:p>
          <a:p>
            <a:r>
              <a:rPr lang="en-US" dirty="0"/>
              <a:t>Stranded wire (important to take stress off of solder joints)</a:t>
            </a:r>
          </a:p>
          <a:p>
            <a:r>
              <a:rPr lang="en-US" dirty="0"/>
              <a:t>Hot air setup / hotplate</a:t>
            </a:r>
          </a:p>
        </p:txBody>
      </p:sp>
    </p:spTree>
    <p:extLst>
      <p:ext uri="{BB962C8B-B14F-4D97-AF65-F5344CB8AC3E}">
        <p14:creationId xmlns:p14="http://schemas.microsoft.com/office/powerpoint/2010/main" val="291077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 design workflow</a:t>
            </a:r>
            <a:endParaRPr lang="en-US" sz="2800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2246312" y="2383848"/>
            <a:ext cx="3048000" cy="838200"/>
          </a:xfrm>
          <a:prstGeom prst="round1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rPr>
              <a:t>Conceptualization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Round Single Corner Rectangle 4"/>
          <p:cNvSpPr/>
          <p:nvPr/>
        </p:nvSpPr>
        <p:spPr>
          <a:xfrm>
            <a:off x="2246312" y="3190875"/>
            <a:ext cx="3048000" cy="838200"/>
          </a:xfrm>
          <a:prstGeom prst="round1Rect">
            <a:avLst/>
          </a:prstGeom>
          <a:solidFill>
            <a:srgbClr val="4E67C8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Schematic Capture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2252518" y="3932094"/>
            <a:ext cx="3048000" cy="838200"/>
          </a:xfrm>
          <a:prstGeom prst="round1Rect">
            <a:avLst/>
          </a:prstGeom>
          <a:solidFill>
            <a:srgbClr val="5DCEAF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PCB Layout</a:t>
            </a:r>
          </a:p>
        </p:txBody>
      </p:sp>
      <p:sp>
        <p:nvSpPr>
          <p:cNvPr id="7" name="Round Single Corner Rectangle 6"/>
          <p:cNvSpPr/>
          <p:nvPr/>
        </p:nvSpPr>
        <p:spPr>
          <a:xfrm>
            <a:off x="2252518" y="4707949"/>
            <a:ext cx="3048000" cy="838200"/>
          </a:xfrm>
          <a:prstGeom prst="round1Rect">
            <a:avLst/>
          </a:prstGeom>
          <a:solidFill>
            <a:srgbClr val="FF8021"/>
          </a:solidFill>
          <a:ln w="12700" cap="flat" cmpd="sng" algn="ctr">
            <a:solidFill>
              <a:srgbClr val="4E67C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Computer Aided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Manfuacturing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7341869" y="3747428"/>
            <a:ext cx="387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this later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3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236" y="201346"/>
            <a:ext cx="10058400" cy="1609344"/>
          </a:xfrm>
        </p:spPr>
        <p:txBody>
          <a:bodyPr/>
          <a:lstStyle/>
          <a:p>
            <a:r>
              <a:rPr lang="en-US" dirty="0" err="1"/>
              <a:t>Breadboarding</a:t>
            </a:r>
            <a:br>
              <a:rPr lang="en-US" dirty="0"/>
            </a:br>
            <a:r>
              <a:rPr lang="en-US" sz="1400" dirty="0" err="1"/>
              <a:t>Fritzing</a:t>
            </a:r>
            <a:r>
              <a:rPr lang="en-US" sz="1400" dirty="0"/>
              <a:t> is your friend (remember, measure twice…cut once)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33" y="1560370"/>
            <a:ext cx="6826125" cy="485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22" y="201346"/>
            <a:ext cx="894909" cy="805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201" y="4414982"/>
            <a:ext cx="3564221" cy="22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www.can-con.ca/tumblrpics/homer-bbq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636" y="2817090"/>
            <a:ext cx="2487495" cy="18352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23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9482</Words>
  <Application>Microsoft Office PowerPoint</Application>
  <PresentationFormat>Widescreen</PresentationFormat>
  <Paragraphs>649</Paragraphs>
  <Slides>75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SimSun</vt:lpstr>
      <vt:lpstr>Arial</vt:lpstr>
      <vt:lpstr>Arial Black</vt:lpstr>
      <vt:lpstr>Calibri</vt:lpstr>
      <vt:lpstr>Century Gothic</vt:lpstr>
      <vt:lpstr>Helvetica</vt:lpstr>
      <vt:lpstr>ＭＳ Ｐゴシック</vt:lpstr>
      <vt:lpstr>Rockwell</vt:lpstr>
      <vt:lpstr>Rockwell Condensed</vt:lpstr>
      <vt:lpstr>Times New Roman</vt:lpstr>
      <vt:lpstr>Wingdings</vt:lpstr>
      <vt:lpstr>1_Wood Type</vt:lpstr>
      <vt:lpstr> Design Workshop</vt:lpstr>
      <vt:lpstr>PowerPoint Presentation</vt:lpstr>
      <vt:lpstr>PowerPoint Presentation</vt:lpstr>
      <vt:lpstr>What I build…</vt:lpstr>
      <vt:lpstr>Where it all begins… (it’s ok, we all do this)</vt:lpstr>
      <vt:lpstr>Our First “Real” Design BREADBOARD POWER SUPPLY</vt:lpstr>
      <vt:lpstr>Getting Started</vt:lpstr>
      <vt:lpstr>The circuit design workflow</vt:lpstr>
      <vt:lpstr>Breadboarding Fritzing is your friend (remember, measure twice…cut once)</vt:lpstr>
      <vt:lpstr>Building a PCB 101 Ok…Maybe 201</vt:lpstr>
      <vt:lpstr>Level Set - What is a PCB?</vt:lpstr>
      <vt:lpstr>Pre-clad Copper Circuit Board Panel</vt:lpstr>
      <vt:lpstr>PowerPoint Presentation</vt:lpstr>
      <vt:lpstr>Basic PCB Terminology</vt:lpstr>
      <vt:lpstr>`</vt:lpstr>
      <vt:lpstr>Components / Parts</vt:lpstr>
      <vt:lpstr>Various Types of Component Packages </vt:lpstr>
      <vt:lpstr>Lands, Pads, Leads, Pins (?) </vt:lpstr>
      <vt:lpstr>   Component Pins on Pads / Lands</vt:lpstr>
      <vt:lpstr>Plated Thru Hole Pad</vt:lpstr>
      <vt:lpstr> Cross Section of a PCB</vt:lpstr>
      <vt:lpstr>Pins on pads of a PCB footprint</vt:lpstr>
      <vt:lpstr>Layers Signals, Routing, Stack-Ups</vt:lpstr>
      <vt:lpstr>PCB Signal / Routing Layer</vt:lpstr>
      <vt:lpstr>Cores, Common Stack-Ups, Multilayer PCBs</vt:lpstr>
      <vt:lpstr>Layer by Layer 4-Layer PCB</vt:lpstr>
      <vt:lpstr>PCB Layer Stackup</vt:lpstr>
      <vt:lpstr>Soldermask / Solder Resist</vt:lpstr>
      <vt:lpstr>PCB Soldermask (colors may vary)</vt:lpstr>
      <vt:lpstr>Solder Paste &amp; Paste Mask</vt:lpstr>
      <vt:lpstr>PCB Solder Paste Stencil</vt:lpstr>
      <vt:lpstr>Silkscreen (…And you thought they wouldn’t see)</vt:lpstr>
      <vt:lpstr>PCB Silkscreen Designators, notations are good Part numbers, values, etc. are not </vt:lpstr>
      <vt:lpstr> Essentials of Manufacturing Fabrication &amp; Assembly Basics</vt:lpstr>
      <vt:lpstr> Fabrication of the Bare Board</vt:lpstr>
      <vt:lpstr>Assembly, Pick and Place, Reflow</vt:lpstr>
      <vt:lpstr>Production Soldering - Reflow</vt:lpstr>
      <vt:lpstr>Wave Soldering</vt:lpstr>
      <vt:lpstr>Production Soldering - Wave</vt:lpstr>
      <vt:lpstr>The circuit design workflow (again)</vt:lpstr>
      <vt:lpstr>The circuit design workflow STEP ONE:  CONCEPTUALIZATION</vt:lpstr>
      <vt:lpstr>PowerPoint Presentation</vt:lpstr>
      <vt:lpstr>PowerPoint Presentation</vt:lpstr>
      <vt:lpstr>PowerPoint Presentation</vt:lpstr>
      <vt:lpstr>The circuit design workflow STEP TWO:  SCHEMATIC CAPTURE</vt:lpstr>
      <vt:lpstr>The circuit design workflow STEP THREE:  PCB LAYOUT</vt:lpstr>
      <vt:lpstr>The circuit design workflow STEP FOUR:  COMPUTER-aided MFG (CAM)</vt:lpstr>
      <vt:lpstr>Designing manufacturable PCBs</vt:lpstr>
      <vt:lpstr>PowerPoint Presentation</vt:lpstr>
      <vt:lpstr>Level-Set: The world is not ideal</vt:lpstr>
      <vt:lpstr>Developing some rules of thumb</vt:lpstr>
      <vt:lpstr>CREATING COMPONENTS subheading: where experience rules</vt:lpstr>
      <vt:lpstr>Device – symbol - Package</vt:lpstr>
      <vt:lpstr>Building Awesome symbols</vt:lpstr>
      <vt:lpstr>Building AWESOME FOOTPRINTS</vt:lpstr>
      <vt:lpstr>Pad Basics</vt:lpstr>
      <vt:lpstr>Pad shape</vt:lpstr>
      <vt:lpstr>Pad Size</vt:lpstr>
      <vt:lpstr>SOIC PAD EXAMPLE</vt:lpstr>
      <vt:lpstr>Parts placement</vt:lpstr>
      <vt:lpstr>Parts Placement</vt:lpstr>
      <vt:lpstr>Track Width &amp; routing</vt:lpstr>
      <vt:lpstr>How do I pick a track width?</vt:lpstr>
      <vt:lpstr>How do I ROUTE IT?</vt:lpstr>
      <vt:lpstr>Digital Signals</vt:lpstr>
      <vt:lpstr>How do I pick a track width?</vt:lpstr>
      <vt:lpstr>How do I pick a track width?</vt:lpstr>
      <vt:lpstr>Via / Hole size</vt:lpstr>
      <vt:lpstr>Power Supply Clearances</vt:lpstr>
      <vt:lpstr>Power distribution &amp; GROUNDING</vt:lpstr>
      <vt:lpstr>Power Distribution Networks</vt:lpstr>
      <vt:lpstr>Power Distribution Networks</vt:lpstr>
      <vt:lpstr>TIPS</vt:lpstr>
      <vt:lpstr>Links or stuff to get, read, learn</vt:lpstr>
      <vt:lpstr>Links or stuff to get, read, 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One:  PCB</dc:title>
  <dc:creator>Microsoft account</dc:creator>
  <cp:lastModifiedBy>Matthew Berggren</cp:lastModifiedBy>
  <cp:revision>43</cp:revision>
  <dcterms:created xsi:type="dcterms:W3CDTF">2015-02-28T07:35:09Z</dcterms:created>
  <dcterms:modified xsi:type="dcterms:W3CDTF">2016-02-28T07:42:39Z</dcterms:modified>
</cp:coreProperties>
</file>